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43"/>
  </p:notesMasterIdLst>
  <p:handoutMasterIdLst>
    <p:handoutMasterId r:id="rId44"/>
  </p:handoutMasterIdLst>
  <p:sldIdLst>
    <p:sldId id="356" r:id="rId2"/>
    <p:sldId id="357" r:id="rId3"/>
    <p:sldId id="447" r:id="rId4"/>
    <p:sldId id="448" r:id="rId5"/>
    <p:sldId id="449" r:id="rId6"/>
    <p:sldId id="450" r:id="rId7"/>
    <p:sldId id="451" r:id="rId8"/>
    <p:sldId id="452" r:id="rId9"/>
    <p:sldId id="453" r:id="rId10"/>
    <p:sldId id="454" r:id="rId11"/>
    <p:sldId id="455" r:id="rId12"/>
    <p:sldId id="456" r:id="rId13"/>
    <p:sldId id="457" r:id="rId14"/>
    <p:sldId id="458" r:id="rId15"/>
    <p:sldId id="459" r:id="rId16"/>
    <p:sldId id="460" r:id="rId17"/>
    <p:sldId id="461" r:id="rId18"/>
    <p:sldId id="462" r:id="rId19"/>
    <p:sldId id="463" r:id="rId20"/>
    <p:sldId id="464" r:id="rId21"/>
    <p:sldId id="465" r:id="rId22"/>
    <p:sldId id="466" r:id="rId23"/>
    <p:sldId id="467" r:id="rId24"/>
    <p:sldId id="468" r:id="rId25"/>
    <p:sldId id="469" r:id="rId26"/>
    <p:sldId id="470" r:id="rId27"/>
    <p:sldId id="471" r:id="rId28"/>
    <p:sldId id="472" r:id="rId29"/>
    <p:sldId id="473" r:id="rId30"/>
    <p:sldId id="474" r:id="rId31"/>
    <p:sldId id="475" r:id="rId32"/>
    <p:sldId id="476" r:id="rId33"/>
    <p:sldId id="478" r:id="rId34"/>
    <p:sldId id="479" r:id="rId35"/>
    <p:sldId id="480" r:id="rId36"/>
    <p:sldId id="481" r:id="rId37"/>
    <p:sldId id="482" r:id="rId38"/>
    <p:sldId id="483" r:id="rId39"/>
    <p:sldId id="484" r:id="rId40"/>
    <p:sldId id="485" r:id="rId41"/>
    <p:sldId id="430" r:id="rId42"/>
  </p:sldIdLst>
  <p:sldSz cx="9144000" cy="6858000" type="screen4x3"/>
  <p:notesSz cx="6858000" cy="9144000"/>
  <p:custDataLst>
    <p:tags r:id="rId45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tech" initials="A" lastIdx="45" clrIdx="0"/>
  <p:cmAuthor id="1" name="n.bami" initials="n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1828"/>
    <a:srgbClr val="FFFF99"/>
    <a:srgbClr val="0036A2"/>
    <a:srgbClr val="007E39"/>
    <a:srgbClr val="4411D5"/>
    <a:srgbClr val="C0007B"/>
    <a:srgbClr val="AC1418"/>
    <a:srgbClr val="FFCC00"/>
    <a:srgbClr val="004E4C"/>
    <a:srgbClr val="6B8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7" autoAdjust="0"/>
    <p:restoredTop sz="96448" autoAdjust="0"/>
  </p:normalViewPr>
  <p:slideViewPr>
    <p:cSldViewPr>
      <p:cViewPr varScale="1">
        <p:scale>
          <a:sx n="75" d="100"/>
          <a:sy n="75" d="100"/>
        </p:scale>
        <p:origin x="103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74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Vòng lặp cho phép thực thi một câu lệnh hoặc một khối lệnh nhiều lần.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Mỗi cấu trúc lặp cần </a:t>
          </a:r>
          <a:r>
            <a:rPr lang="en-US" sz="1800" dirty="0" err="1" smtClean="0">
              <a:solidFill>
                <a:schemeClr val="tx1"/>
              </a:solidFill>
            </a:rPr>
            <a:t>cóm</a:t>
          </a:r>
          <a:r>
            <a:rPr lang="en-US" sz="1800" dirty="0" smtClean="0">
              <a:solidFill>
                <a:schemeClr val="tx1"/>
              </a:solidFill>
            </a:rPr>
            <a:t> biểu thức điều kiện và khối lệnh cần lặp.</a:t>
          </a:r>
          <a:endParaRPr lang="en-US" sz="1800" dirty="0">
            <a:solidFill>
              <a:schemeClr val="tx1"/>
            </a:solidFill>
          </a:endParaRPr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vi-VN" sz="1800" dirty="0" smtClean="0">
              <a:solidFill>
                <a:schemeClr val="tx1"/>
              </a:solidFill>
            </a:rPr>
            <a:t>Thường được sử dụng khi muốn hiển thị một dãy số hay nhập dữ liệu lặp lại.</a:t>
          </a:r>
          <a:endParaRPr lang="en-US" sz="1800" dirty="0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963E2FF-361B-4B2B-B78B-7D15D6214ADA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Nếu không chỉ ra biểu thức điều kiện, vòng lặp sẽ thực hiện vô hạn lần.</a:t>
          </a:r>
          <a:endParaRPr lang="en-US" sz="1800" dirty="0">
            <a:solidFill>
              <a:schemeClr val="tx1"/>
            </a:solidFill>
          </a:endParaRPr>
        </a:p>
      </dgm:t>
    </dgm:pt>
    <dgm:pt modelId="{92545683-3EF1-40AB-95FF-E30F91F0207C}" type="parTrans" cxnId="{600071F8-4098-4955-A46F-1E416E56D4EC}">
      <dgm:prSet/>
      <dgm:spPr/>
      <dgm:t>
        <a:bodyPr/>
        <a:lstStyle/>
        <a:p>
          <a:endParaRPr lang="en-US"/>
        </a:p>
      </dgm:t>
    </dgm:pt>
    <dgm:pt modelId="{B814678B-6D8E-4C4F-9FD9-79166DE53DEB}" type="sibTrans" cxnId="{600071F8-4098-4955-A46F-1E416E56D4EC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4" custScaleY="66920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4" custScaleY="66701" custLinFactNeighborY="751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</dgm:pt>
    <dgm:pt modelId="{A6445519-E36D-458F-8F29-D286534B965D}" type="pres">
      <dgm:prSet presAssocID="{562882C0-AB97-4E3B-8D46-8E574B04BE56}" presName="parentText" presStyleLbl="node1" presStyleIdx="2" presStyleCnt="4" custScaleY="68091" custLinFactNeighborX="-901" custLinFactNeighborY="1935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</dgm:pt>
    <dgm:pt modelId="{A021966C-DB9B-4CD9-8832-4E357850F790}" type="pres">
      <dgm:prSet presAssocID="{0963E2FF-361B-4B2B-B78B-7D15D6214ADA}" presName="parentText" presStyleLbl="node1" presStyleIdx="3" presStyleCnt="4" custScaleY="6599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48788180-383C-410B-A0C6-3BA73491B4FA}" type="presOf" srcId="{D32F8FCF-EDF2-4321-B49C-D5DF3D295B52}" destId="{9FF9BD46-DE44-4B30-80ED-AC3A9E213A06}" srcOrd="0" destOrd="0" presId="urn:microsoft.com/office/officeart/2005/8/layout/vList2"/>
    <dgm:cxn modelId="{600071F8-4098-4955-A46F-1E416E56D4EC}" srcId="{D32F8FCF-EDF2-4321-B49C-D5DF3D295B52}" destId="{0963E2FF-361B-4B2B-B78B-7D15D6214ADA}" srcOrd="3" destOrd="0" parTransId="{92545683-3EF1-40AB-95FF-E30F91F0207C}" sibTransId="{B814678B-6D8E-4C4F-9FD9-79166DE53DEB}"/>
    <dgm:cxn modelId="{503E03D4-DC10-43C3-8A52-2EF2BEFB2E99}" type="presOf" srcId="{0963E2FF-361B-4B2B-B78B-7D15D6214ADA}" destId="{A021966C-DB9B-4CD9-8832-4E357850F790}" srcOrd="0" destOrd="0" presId="urn:microsoft.com/office/officeart/2005/8/layout/vList2"/>
    <dgm:cxn modelId="{3D0A1527-7DC5-467F-8EE9-9EA684C1BCC0}" type="presOf" srcId="{4E1CD5B7-2CF3-44AA-979B-6F420433627D}" destId="{388723AB-37EB-4EC2-B7B0-759657273835}" srcOrd="0" destOrd="0" presId="urn:microsoft.com/office/officeart/2005/8/layout/vList2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D2168017-8653-406A-B108-10DE630D768B}" type="presOf" srcId="{FC2A7E5C-B22A-46C4-9AFD-A55CEAE725CE}" destId="{0256FAD6-365E-4CAB-8266-8CECC71F7F52}" srcOrd="0" destOrd="0" presId="urn:microsoft.com/office/officeart/2005/8/layout/vList2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31127779-590F-4D57-81F2-70D151F4DF9C}" type="presOf" srcId="{562882C0-AB97-4E3B-8D46-8E574B04BE56}" destId="{A6445519-E36D-458F-8F29-D286534B965D}" srcOrd="0" destOrd="0" presId="urn:microsoft.com/office/officeart/2005/8/layout/vList2"/>
    <dgm:cxn modelId="{FEE6C0D2-088C-4C27-A557-B247FAD376F2}" type="presParOf" srcId="{9FF9BD46-DE44-4B30-80ED-AC3A9E213A06}" destId="{388723AB-37EB-4EC2-B7B0-759657273835}" srcOrd="0" destOrd="0" presId="urn:microsoft.com/office/officeart/2005/8/layout/vList2"/>
    <dgm:cxn modelId="{E100745E-0485-495D-B619-07E9317E76C9}" type="presParOf" srcId="{9FF9BD46-DE44-4B30-80ED-AC3A9E213A06}" destId="{D877BAB3-7DBF-46AB-A039-BE8C107F0C8C}" srcOrd="1" destOrd="0" presId="urn:microsoft.com/office/officeart/2005/8/layout/vList2"/>
    <dgm:cxn modelId="{C7CAB4F3-7DFE-4EF4-9A23-932017170257}" type="presParOf" srcId="{9FF9BD46-DE44-4B30-80ED-AC3A9E213A06}" destId="{0256FAD6-365E-4CAB-8266-8CECC71F7F52}" srcOrd="2" destOrd="0" presId="urn:microsoft.com/office/officeart/2005/8/layout/vList2"/>
    <dgm:cxn modelId="{C79DB95B-D32F-4506-B6DF-687D2C6AD2A4}" type="presParOf" srcId="{9FF9BD46-DE44-4B30-80ED-AC3A9E213A06}" destId="{C88DBDBC-73BA-40D4-ACAA-61468FA8920B}" srcOrd="3" destOrd="0" presId="urn:microsoft.com/office/officeart/2005/8/layout/vList2"/>
    <dgm:cxn modelId="{4AFEE343-4CCA-4533-969D-91EA37FD8516}" type="presParOf" srcId="{9FF9BD46-DE44-4B30-80ED-AC3A9E213A06}" destId="{A6445519-E36D-458F-8F29-D286534B965D}" srcOrd="4" destOrd="0" presId="urn:microsoft.com/office/officeart/2005/8/layout/vList2"/>
    <dgm:cxn modelId="{750EA051-20F6-417C-8794-B521BE820B37}" type="presParOf" srcId="{9FF9BD46-DE44-4B30-80ED-AC3A9E213A06}" destId="{A2EE26A5-691E-4C3F-B7EF-20DE69EA838D}" srcOrd="5" destOrd="0" presId="urn:microsoft.com/office/officeart/2005/8/layout/vList2"/>
    <dgm:cxn modelId="{1287E5D4-C817-4326-9E10-BF2CC190B0DE}" type="presParOf" srcId="{9FF9BD46-DE44-4B30-80ED-AC3A9E213A06}" destId="{A021966C-DB9B-4CD9-8832-4E357850F79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Vòng lặp while thực thi một khối lệnh lặp đi lặp lại trong khi biểu thức điều kiện có giá trị là true.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Vòng lặp while có thể lặp 0 lần, 1 lần hoặc nhiều lần.</a:t>
          </a:r>
          <a:endParaRPr lang="en-US" sz="1800" dirty="0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2" custScaleY="66920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2" custScaleY="66701" custLinFactNeighborY="-3911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CC2B8E37-F4D3-4B09-B4EE-DF2944CBF3EA}" type="presOf" srcId="{4E1CD5B7-2CF3-44AA-979B-6F420433627D}" destId="{388723AB-37EB-4EC2-B7B0-759657273835}" srcOrd="0" destOrd="0" presId="urn:microsoft.com/office/officeart/2005/8/layout/vList2"/>
    <dgm:cxn modelId="{12CE5695-1670-403A-8B9C-387BE46E6D79}" type="presOf" srcId="{FC2A7E5C-B22A-46C4-9AFD-A55CEAE725CE}" destId="{0256FAD6-365E-4CAB-8266-8CECC71F7F52}" srcOrd="0" destOrd="0" presId="urn:microsoft.com/office/officeart/2005/8/layout/vList2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E8F36307-D781-4D44-9DD8-12B4A0686B4E}" type="presOf" srcId="{D32F8FCF-EDF2-4321-B49C-D5DF3D295B52}" destId="{9FF9BD46-DE44-4B30-80ED-AC3A9E213A06}" srcOrd="0" destOrd="0" presId="urn:microsoft.com/office/officeart/2005/8/layout/vList2"/>
    <dgm:cxn modelId="{028B3874-6FC6-433C-BE85-26238D5FBE50}" type="presParOf" srcId="{9FF9BD46-DE44-4B30-80ED-AC3A9E213A06}" destId="{388723AB-37EB-4EC2-B7B0-759657273835}" srcOrd="0" destOrd="0" presId="urn:microsoft.com/office/officeart/2005/8/layout/vList2"/>
    <dgm:cxn modelId="{F07D7494-C5AF-44FF-A1B5-64F6BF449CD0}" type="presParOf" srcId="{9FF9BD46-DE44-4B30-80ED-AC3A9E213A06}" destId="{D877BAB3-7DBF-46AB-A039-BE8C107F0C8C}" srcOrd="1" destOrd="0" presId="urn:microsoft.com/office/officeart/2005/8/layout/vList2"/>
    <dgm:cxn modelId="{FBDE6173-D25F-4C57-923F-D0D6BC2A6367}" type="presParOf" srcId="{9FF9BD46-DE44-4B30-80ED-AC3A9E213A06}" destId="{0256FAD6-365E-4CAB-8266-8CECC71F7F5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Giống như vòng lặp while, Vòng lặp for thực thi một khối lệnh lặp đi lặp lại trong khi biểu thức điều kiện có giá trị là true.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Vòng lặp while có thể lặp 0 lần, 1 lần hoặc nhiều lần.</a:t>
          </a:r>
          <a:endParaRPr lang="en-US" sz="1800" dirty="0">
            <a:solidFill>
              <a:schemeClr val="tx1"/>
            </a:solidFill>
          </a:endParaRPr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Khác với while, các biểu thức khởi tạo, biểu thức điều kiện và biểu thức tăng đều nằm ngay dòng trên cùng.</a:t>
          </a:r>
          <a:endParaRPr lang="en-US" sz="1800" dirty="0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3" custScaleY="66920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3" custScaleY="66701" custLinFactNeighborY="-3911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</dgm:pt>
    <dgm:pt modelId="{A6445519-E36D-458F-8F29-D286534B965D}" type="pres">
      <dgm:prSet presAssocID="{562882C0-AB97-4E3B-8D46-8E574B04BE56}" presName="parentText" presStyleLbl="node1" presStyleIdx="2" presStyleCnt="3" custScaleY="68091" custLinFactNeighborY="-7345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CE534CF6-9251-44CE-B5F0-0B61ABB8D9FF}" type="presOf" srcId="{562882C0-AB97-4E3B-8D46-8E574B04BE56}" destId="{A6445519-E36D-458F-8F29-D286534B965D}" srcOrd="0" destOrd="0" presId="urn:microsoft.com/office/officeart/2005/8/layout/vList2"/>
    <dgm:cxn modelId="{090FB357-6EE7-4D1D-86E6-CC9A9E5DDC45}" type="presOf" srcId="{4E1CD5B7-2CF3-44AA-979B-6F420433627D}" destId="{388723AB-37EB-4EC2-B7B0-759657273835}" srcOrd="0" destOrd="0" presId="urn:microsoft.com/office/officeart/2005/8/layout/vList2"/>
    <dgm:cxn modelId="{B3B86777-F006-4A3E-9D7F-5256BA923BCF}" type="presOf" srcId="{D32F8FCF-EDF2-4321-B49C-D5DF3D295B52}" destId="{9FF9BD46-DE44-4B30-80ED-AC3A9E213A06}" srcOrd="0" destOrd="0" presId="urn:microsoft.com/office/officeart/2005/8/layout/vList2"/>
    <dgm:cxn modelId="{1DC7FC44-CDA2-4259-BE6A-9332F652CD49}" type="presOf" srcId="{FC2A7E5C-B22A-46C4-9AFD-A55CEAE725CE}" destId="{0256FAD6-365E-4CAB-8266-8CECC71F7F52}" srcOrd="0" destOrd="0" presId="urn:microsoft.com/office/officeart/2005/8/layout/vList2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6B60F573-3435-4E25-AC17-346BE83F82B8}" type="presParOf" srcId="{9FF9BD46-DE44-4B30-80ED-AC3A9E213A06}" destId="{388723AB-37EB-4EC2-B7B0-759657273835}" srcOrd="0" destOrd="0" presId="urn:microsoft.com/office/officeart/2005/8/layout/vList2"/>
    <dgm:cxn modelId="{7D833F62-C2C2-42EE-B34E-3B481F56CDC2}" type="presParOf" srcId="{9FF9BD46-DE44-4B30-80ED-AC3A9E213A06}" destId="{D877BAB3-7DBF-46AB-A039-BE8C107F0C8C}" srcOrd="1" destOrd="0" presId="urn:microsoft.com/office/officeart/2005/8/layout/vList2"/>
    <dgm:cxn modelId="{406698A4-1A23-4FCC-A35B-444AA62B85D2}" type="presParOf" srcId="{9FF9BD46-DE44-4B30-80ED-AC3A9E213A06}" destId="{0256FAD6-365E-4CAB-8266-8CECC71F7F52}" srcOrd="2" destOrd="0" presId="urn:microsoft.com/office/officeart/2005/8/layout/vList2"/>
    <dgm:cxn modelId="{E82C13DE-029A-48D5-A743-E64800C460A8}" type="presParOf" srcId="{9FF9BD46-DE44-4B30-80ED-AC3A9E213A06}" destId="{C88DBDBC-73BA-40D4-ACAA-61468FA8920B}" srcOrd="3" destOrd="0" presId="urn:microsoft.com/office/officeart/2005/8/layout/vList2"/>
    <dgm:cxn modelId="{B0B25302-4FA1-4E8B-968A-F57234C55F99}" type="presParOf" srcId="{9FF9BD46-DE44-4B30-80ED-AC3A9E213A06}" destId="{A6445519-E36D-458F-8F29-D286534B965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Giống như vòng lặp while, vòng lặp </a:t>
          </a:r>
          <a:r>
            <a:rPr lang="en-US" sz="1800" dirty="0" err="1" smtClean="0">
              <a:solidFill>
                <a:schemeClr val="tx1"/>
              </a:solidFill>
            </a:rPr>
            <a:t>do..while</a:t>
          </a:r>
          <a:r>
            <a:rPr lang="en-US" sz="1800" dirty="0" smtClean="0">
              <a:solidFill>
                <a:schemeClr val="tx1"/>
              </a:solidFill>
            </a:rPr>
            <a:t> thực thi một khối lệnh lặp đi lặp lại trong khi biểu thức điều kiện có giá trị là true.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Vòng lặp </a:t>
          </a:r>
          <a:r>
            <a:rPr lang="en-US" sz="1800" dirty="0" err="1" smtClean="0">
              <a:solidFill>
                <a:schemeClr val="tx1"/>
              </a:solidFill>
            </a:rPr>
            <a:t>do..while</a:t>
          </a:r>
          <a:r>
            <a:rPr lang="en-US" sz="1800" dirty="0" smtClean="0">
              <a:solidFill>
                <a:schemeClr val="tx1"/>
              </a:solidFill>
            </a:rPr>
            <a:t> có thể lặp 1 hoặc nhiều lần, nhưng không thể lặp 0 lần.</a:t>
          </a:r>
          <a:endParaRPr lang="en-US" sz="1800" dirty="0">
            <a:solidFill>
              <a:schemeClr val="tx1"/>
            </a:solidFill>
          </a:endParaRPr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Điểm khác nhau là: phần thân của vòng lặp </a:t>
          </a:r>
          <a:r>
            <a:rPr lang="en-US" sz="1800" dirty="0" err="1" smtClean="0">
              <a:solidFill>
                <a:schemeClr val="tx1"/>
              </a:solidFill>
            </a:rPr>
            <a:t>do..while</a:t>
          </a:r>
          <a:r>
            <a:rPr lang="en-US" sz="1800" dirty="0" smtClean="0">
              <a:solidFill>
                <a:schemeClr val="tx1"/>
              </a:solidFill>
            </a:rPr>
            <a:t> sẽ được chạy trước khi kiểm tra biểu thức điều kiện.</a:t>
          </a:r>
          <a:endParaRPr lang="en-US" sz="1800" dirty="0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3" custScaleY="66920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3" custScaleY="66701" custLinFactNeighborY="-576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</dgm:pt>
    <dgm:pt modelId="{A6445519-E36D-458F-8F29-D286534B965D}" type="pres">
      <dgm:prSet presAssocID="{562882C0-AB97-4E3B-8D46-8E574B04BE56}" presName="parentText" presStyleLbl="node1" presStyleIdx="2" presStyleCnt="3" custScaleY="68091" custLinFactNeighborY="-6206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C29A27-1BC6-4667-9F63-1B45D6C0DFA4}" type="presOf" srcId="{4E1CD5B7-2CF3-44AA-979B-6F420433627D}" destId="{388723AB-37EB-4EC2-B7B0-759657273835}" srcOrd="0" destOrd="0" presId="urn:microsoft.com/office/officeart/2005/8/layout/vList2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C45CB693-90DC-4A2F-8023-E3F4580CBAFA}" type="presOf" srcId="{562882C0-AB97-4E3B-8D46-8E574B04BE56}" destId="{A6445519-E36D-458F-8F29-D286534B965D}" srcOrd="0" destOrd="0" presId="urn:microsoft.com/office/officeart/2005/8/layout/vList2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0425C037-1F7E-42CC-A03D-4472E19B46DE}" type="presOf" srcId="{D32F8FCF-EDF2-4321-B49C-D5DF3D295B52}" destId="{9FF9BD46-DE44-4B30-80ED-AC3A9E213A06}" srcOrd="0" destOrd="0" presId="urn:microsoft.com/office/officeart/2005/8/layout/vList2"/>
    <dgm:cxn modelId="{C36BE47D-8FB7-464F-8942-CF712275DF47}" type="presOf" srcId="{FC2A7E5C-B22A-46C4-9AFD-A55CEAE725CE}" destId="{0256FAD6-365E-4CAB-8266-8CECC71F7F52}" srcOrd="0" destOrd="0" presId="urn:microsoft.com/office/officeart/2005/8/layout/vList2"/>
    <dgm:cxn modelId="{2F08589B-F881-452B-9DCD-645A61AEDEDF}" type="presParOf" srcId="{9FF9BD46-DE44-4B30-80ED-AC3A9E213A06}" destId="{388723AB-37EB-4EC2-B7B0-759657273835}" srcOrd="0" destOrd="0" presId="urn:microsoft.com/office/officeart/2005/8/layout/vList2"/>
    <dgm:cxn modelId="{CAE74CF8-2737-4EAD-89D7-42B5E4D5C312}" type="presParOf" srcId="{9FF9BD46-DE44-4B30-80ED-AC3A9E213A06}" destId="{D877BAB3-7DBF-46AB-A039-BE8C107F0C8C}" srcOrd="1" destOrd="0" presId="urn:microsoft.com/office/officeart/2005/8/layout/vList2"/>
    <dgm:cxn modelId="{AEFD63C8-0ED6-48D7-9210-5EFF14556E22}" type="presParOf" srcId="{9FF9BD46-DE44-4B30-80ED-AC3A9E213A06}" destId="{0256FAD6-365E-4CAB-8266-8CECC71F7F52}" srcOrd="2" destOrd="0" presId="urn:microsoft.com/office/officeart/2005/8/layout/vList2"/>
    <dgm:cxn modelId="{AA7849A0-1A34-49CC-AF7F-F22190E5E559}" type="presParOf" srcId="{9FF9BD46-DE44-4B30-80ED-AC3A9E213A06}" destId="{C88DBDBC-73BA-40D4-ACAA-61468FA8920B}" srcOrd="3" destOrd="0" presId="urn:microsoft.com/office/officeart/2005/8/layout/vList2"/>
    <dgm:cxn modelId="{6530C047-C6C9-4C93-B1F1-39225E862C5E}" type="presParOf" srcId="{9FF9BD46-DE44-4B30-80ED-AC3A9E213A06}" destId="{A6445519-E36D-458F-8F29-D286534B965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Câu lệnh break cho phép kết thúc ngay lập tức các khối lệnh lặp và khối lệnh switch.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1" custScaleY="66920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1F9723EA-F0C8-454E-A8DF-313CA5282679}" type="presOf" srcId="{4E1CD5B7-2CF3-44AA-979B-6F420433627D}" destId="{388723AB-37EB-4EC2-B7B0-759657273835}" srcOrd="0" destOrd="0" presId="urn:microsoft.com/office/officeart/2005/8/layout/vList2"/>
    <dgm:cxn modelId="{F8241AB3-39FD-407B-BB14-4BE286F8ED0F}" type="presOf" srcId="{D32F8FCF-EDF2-4321-B49C-D5DF3D295B52}" destId="{9FF9BD46-DE44-4B30-80ED-AC3A9E213A06}" srcOrd="0" destOrd="0" presId="urn:microsoft.com/office/officeart/2005/8/layout/vList2"/>
    <dgm:cxn modelId="{CAF44926-C265-4713-9727-AF745B235AAF}" type="presParOf" srcId="{9FF9BD46-DE44-4B30-80ED-AC3A9E213A06}" destId="{388723AB-37EB-4EC2-B7B0-75965727383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Lệnh continue được sử dụng trong các vòng lặp.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Nó cho phép kết thúc lần lặp hiện thời để chuyển sang lần lặp tiếp </a:t>
          </a:r>
          <a:r>
            <a:rPr lang="en-US" sz="1800" dirty="0" err="1" smtClean="0">
              <a:solidFill>
                <a:schemeClr val="tx1"/>
              </a:solidFill>
            </a:rPr>
            <a:t>theo.</a:t>
          </a:r>
          <a:endParaRPr lang="en-US" sz="1800" dirty="0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2" custScaleY="66920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2" custScaleY="66701" custLinFactNeighborY="-3911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69A1C922-BB2C-48AE-9C65-478170CB3D2B}" type="presOf" srcId="{4E1CD5B7-2CF3-44AA-979B-6F420433627D}" destId="{388723AB-37EB-4EC2-B7B0-759657273835}" srcOrd="0" destOrd="0" presId="urn:microsoft.com/office/officeart/2005/8/layout/vList2"/>
    <dgm:cxn modelId="{14CE4FE0-ECDD-4D10-8E7E-D61C232BA774}" type="presOf" srcId="{D32F8FCF-EDF2-4321-B49C-D5DF3D295B52}" destId="{9FF9BD46-DE44-4B30-80ED-AC3A9E213A06}" srcOrd="0" destOrd="0" presId="urn:microsoft.com/office/officeart/2005/8/layout/vList2"/>
    <dgm:cxn modelId="{B3E6478D-AA93-48C6-8E88-0D39422D1F64}" type="presOf" srcId="{FC2A7E5C-B22A-46C4-9AFD-A55CEAE725CE}" destId="{0256FAD6-365E-4CAB-8266-8CECC71F7F52}" srcOrd="0" destOrd="0" presId="urn:microsoft.com/office/officeart/2005/8/layout/vList2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2B52EBC5-4C4F-4A88-A54B-44A4150C247D}" type="presParOf" srcId="{9FF9BD46-DE44-4B30-80ED-AC3A9E213A06}" destId="{388723AB-37EB-4EC2-B7B0-759657273835}" srcOrd="0" destOrd="0" presId="urn:microsoft.com/office/officeart/2005/8/layout/vList2"/>
    <dgm:cxn modelId="{2ECE031F-23F0-4675-9CB3-005ABE95B6FF}" type="presParOf" srcId="{9FF9BD46-DE44-4B30-80ED-AC3A9E213A06}" destId="{D877BAB3-7DBF-46AB-A039-BE8C107F0C8C}" srcOrd="1" destOrd="0" presId="urn:microsoft.com/office/officeart/2005/8/layout/vList2"/>
    <dgm:cxn modelId="{998803E4-A2C8-4F84-A16F-FB6EB973F2B7}" type="presParOf" srcId="{9FF9BD46-DE44-4B30-80ED-AC3A9E213A06}" destId="{0256FAD6-365E-4CAB-8266-8CECC71F7F5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Mảng là tập hợp các phần tử giá trị lưu trữ liền nhau trong bộ nhớ.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Các phần tử có thể nhận giá trị và kiểu dữ liệu khác nhau.</a:t>
          </a:r>
          <a:endParaRPr lang="en-US" sz="1800" dirty="0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Để truy xuất đến mỗi phần tử phải sử dụng tên mảng và chỉ số của phần tử đó.</a:t>
          </a:r>
          <a:endParaRPr lang="en-US" sz="1800" dirty="0">
            <a:solidFill>
              <a:schemeClr val="tx1"/>
            </a:solidFill>
          </a:endParaRPr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Chỉ số của mỗi phần tử chính là vị trí của phần tử đó ở trong mảng.</a:t>
          </a:r>
          <a:endParaRPr lang="en-US" sz="1800" dirty="0">
            <a:solidFill>
              <a:schemeClr val="tx1"/>
            </a:solidFill>
          </a:endParaRPr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4" custScaleY="66920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4" custScaleY="66701" custLinFactNeighborY="-1720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</dgm:pt>
    <dgm:pt modelId="{A6445519-E36D-458F-8F29-D286534B965D}" type="pres">
      <dgm:prSet presAssocID="{562882C0-AB97-4E3B-8D46-8E574B04BE56}" presName="parentText" presStyleLbl="node1" presStyleIdx="2" presStyleCnt="4" custScaleY="68091" custLinFactNeighborY="618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</dgm:pt>
    <dgm:pt modelId="{02F157C3-4AF0-4564-919C-72DA0052C758}" type="pres">
      <dgm:prSet presAssocID="{32F9483E-A135-41CD-9B8E-5BB23FE4E385}" presName="parentText" presStyleLbl="node1" presStyleIdx="3" presStyleCnt="4" custScaleY="65225" custLinFactNeighborY="1139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655C1B8B-9163-462E-B2F5-7A237C147E2E}" type="presOf" srcId="{562882C0-AB97-4E3B-8D46-8E574B04BE56}" destId="{A6445519-E36D-458F-8F29-D286534B965D}" srcOrd="0" destOrd="0" presId="urn:microsoft.com/office/officeart/2005/8/layout/vList2"/>
    <dgm:cxn modelId="{D7E13B7C-68DA-42DC-B4B7-E252DD75BE0C}" type="presOf" srcId="{4E1CD5B7-2CF3-44AA-979B-6F420433627D}" destId="{388723AB-37EB-4EC2-B7B0-759657273835}" srcOrd="0" destOrd="0" presId="urn:microsoft.com/office/officeart/2005/8/layout/vList2"/>
    <dgm:cxn modelId="{4FD848CD-2339-4EDE-9EBB-EB74D3BD0E9E}" type="presOf" srcId="{32F9483E-A135-41CD-9B8E-5BB23FE4E385}" destId="{02F157C3-4AF0-4564-919C-72DA0052C758}" srcOrd="0" destOrd="0" presId="urn:microsoft.com/office/officeart/2005/8/layout/vList2"/>
    <dgm:cxn modelId="{A8722E7A-C2C1-4B09-848A-B2DD7FF5E5D5}" type="presOf" srcId="{FC2A7E5C-B22A-46C4-9AFD-A55CEAE725CE}" destId="{0256FAD6-365E-4CAB-8266-8CECC71F7F52}" srcOrd="0" destOrd="0" presId="urn:microsoft.com/office/officeart/2005/8/layout/vList2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79551FB2-46AA-4861-803D-F9FC608370E3}" type="presOf" srcId="{D32F8FCF-EDF2-4321-B49C-D5DF3D295B52}" destId="{9FF9BD46-DE44-4B30-80ED-AC3A9E213A06}" srcOrd="0" destOrd="0" presId="urn:microsoft.com/office/officeart/2005/8/layout/vList2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19D9F5E3-0714-4425-B1DF-ED5653129A86}" srcId="{D32F8FCF-EDF2-4321-B49C-D5DF3D295B52}" destId="{32F9483E-A135-41CD-9B8E-5BB23FE4E385}" srcOrd="3" destOrd="0" parTransId="{8400DE60-AB66-4C74-B12F-ABCFD84D948C}" sibTransId="{07212A5D-CEB0-4CF0-BA2B-9599A2004670}"/>
    <dgm:cxn modelId="{7F57C0A7-A013-42C3-853E-DE1D95D57167}" type="presParOf" srcId="{9FF9BD46-DE44-4B30-80ED-AC3A9E213A06}" destId="{388723AB-37EB-4EC2-B7B0-759657273835}" srcOrd="0" destOrd="0" presId="urn:microsoft.com/office/officeart/2005/8/layout/vList2"/>
    <dgm:cxn modelId="{5C0D7D1E-B21E-48EE-9B17-18C18A11C8D1}" type="presParOf" srcId="{9FF9BD46-DE44-4B30-80ED-AC3A9E213A06}" destId="{D877BAB3-7DBF-46AB-A039-BE8C107F0C8C}" srcOrd="1" destOrd="0" presId="urn:microsoft.com/office/officeart/2005/8/layout/vList2"/>
    <dgm:cxn modelId="{F5187F5A-3E46-4C1F-A133-9258844AE8A4}" type="presParOf" srcId="{9FF9BD46-DE44-4B30-80ED-AC3A9E213A06}" destId="{0256FAD6-365E-4CAB-8266-8CECC71F7F52}" srcOrd="2" destOrd="0" presId="urn:microsoft.com/office/officeart/2005/8/layout/vList2"/>
    <dgm:cxn modelId="{1DAACC2E-2D26-4EC7-B345-85064C92AF24}" type="presParOf" srcId="{9FF9BD46-DE44-4B30-80ED-AC3A9E213A06}" destId="{C88DBDBC-73BA-40D4-ACAA-61468FA8920B}" srcOrd="3" destOrd="0" presId="urn:microsoft.com/office/officeart/2005/8/layout/vList2"/>
    <dgm:cxn modelId="{9DA64107-C60F-4D80-B72C-FE8E1296424F}" type="presParOf" srcId="{9FF9BD46-DE44-4B30-80ED-AC3A9E213A06}" destId="{A6445519-E36D-458F-8F29-D286534B965D}" srcOrd="4" destOrd="0" presId="urn:microsoft.com/office/officeart/2005/8/layout/vList2"/>
    <dgm:cxn modelId="{76889364-F8AA-4636-9BC9-EA2260C81A1C}" type="presParOf" srcId="{9FF9BD46-DE44-4B30-80ED-AC3A9E213A06}" destId="{A2EE26A5-691E-4C3F-B7EF-20DE69EA838D}" srcOrd="5" destOrd="0" presId="urn:microsoft.com/office/officeart/2005/8/layout/vList2"/>
    <dgm:cxn modelId="{62ABB4A0-9E5B-441C-9421-FC3983B5E667}" type="presParOf" srcId="{9FF9BD46-DE44-4B30-80ED-AC3A9E213A06}" destId="{02F157C3-4AF0-4564-919C-72DA0052C75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vi-VN" sz="1800" dirty="0" smtClean="0">
              <a:solidFill>
                <a:schemeClr val="tx1"/>
              </a:solidFill>
            </a:rPr>
            <a:t>Trong </a:t>
          </a:r>
          <a:r>
            <a:rPr lang="vi-VN" sz="1800" dirty="0" err="1" smtClean="0">
              <a:solidFill>
                <a:schemeClr val="tx1"/>
              </a:solidFill>
            </a:rPr>
            <a:t>JavaScript</a:t>
          </a:r>
          <a:r>
            <a:rPr lang="vi-VN" sz="1800" dirty="0" smtClean="0">
              <a:solidFill>
                <a:schemeClr val="tx1"/>
              </a:solidFill>
            </a:rPr>
            <a:t> mảng được hiểu là một đối tượng.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vi-VN" sz="1800" dirty="0" smtClean="0">
              <a:solidFill>
                <a:schemeClr val="tx1"/>
              </a:solidFill>
            </a:rPr>
            <a:t>Mảng có sẵn nhiều phương thức và thuộc tính giúp dễ dàng thao tác với các phần tử.</a:t>
          </a:r>
          <a:endParaRPr lang="en-US" sz="1800" dirty="0">
            <a:solidFill>
              <a:schemeClr val="tx1"/>
            </a:solidFill>
          </a:endParaRPr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2" custScaleY="66920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A6445519-E36D-458F-8F29-D286534B965D}" type="pres">
      <dgm:prSet presAssocID="{562882C0-AB97-4E3B-8D46-8E574B04BE56}" presName="parentText" presStyleLbl="node1" presStyleIdx="1" presStyleCnt="2" custScaleY="68091" custLinFactNeighborY="-1939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77BE70BE-5B24-418D-9861-7C0752F943A2}" type="presOf" srcId="{4E1CD5B7-2CF3-44AA-979B-6F420433627D}" destId="{388723AB-37EB-4EC2-B7B0-759657273835}" srcOrd="0" destOrd="0" presId="urn:microsoft.com/office/officeart/2005/8/layout/vList2"/>
    <dgm:cxn modelId="{3E82A774-1447-4CAC-AB0F-EF5119A7AB7A}" type="presOf" srcId="{562882C0-AB97-4E3B-8D46-8E574B04BE56}" destId="{A6445519-E36D-458F-8F29-D286534B965D}" srcOrd="0" destOrd="0" presId="urn:microsoft.com/office/officeart/2005/8/layout/vList2"/>
    <dgm:cxn modelId="{350D1103-ABF0-4746-A251-CA1C36159398}" type="presOf" srcId="{D32F8FCF-EDF2-4321-B49C-D5DF3D295B52}" destId="{9FF9BD46-DE44-4B30-80ED-AC3A9E213A06}" srcOrd="0" destOrd="0" presId="urn:microsoft.com/office/officeart/2005/8/layout/vList2"/>
    <dgm:cxn modelId="{E8D95785-E9E4-4618-B268-C90282AF6172}" srcId="{D32F8FCF-EDF2-4321-B49C-D5DF3D295B52}" destId="{562882C0-AB97-4E3B-8D46-8E574B04BE56}" srcOrd="1" destOrd="0" parTransId="{22DAB85A-2AC9-4DDD-B986-E5A7070B9054}" sibTransId="{7363CEF2-942E-416F-BE41-E1618140DA9E}"/>
    <dgm:cxn modelId="{3CD38AD3-13FF-4EE9-9332-EE334D1E8E8F}" type="presParOf" srcId="{9FF9BD46-DE44-4B30-80ED-AC3A9E213A06}" destId="{388723AB-37EB-4EC2-B7B0-759657273835}" srcOrd="0" destOrd="0" presId="urn:microsoft.com/office/officeart/2005/8/layout/vList2"/>
    <dgm:cxn modelId="{82885DA1-EF60-45BC-BCBD-4DA25CD0EDBA}" type="presParOf" srcId="{9FF9BD46-DE44-4B30-80ED-AC3A9E213A06}" destId="{D877BAB3-7DBF-46AB-A039-BE8C107F0C8C}" srcOrd="1" destOrd="0" presId="urn:microsoft.com/office/officeart/2005/8/layout/vList2"/>
    <dgm:cxn modelId="{ED774794-136E-4DEB-BEA1-5CAF71847379}" type="presParOf" srcId="{9FF9BD46-DE44-4B30-80ED-AC3A9E213A06}" destId="{A6445519-E36D-458F-8F29-D286534B965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vi-VN" sz="1800" dirty="0" smtClean="0">
              <a:solidFill>
                <a:schemeClr val="tx1"/>
              </a:solidFill>
            </a:rPr>
            <a:t>Là vòng lặp mở rộng của vòng lặp </a:t>
          </a:r>
          <a:r>
            <a:rPr lang="vi-VN" sz="1800" dirty="0" err="1" smtClean="0">
              <a:solidFill>
                <a:schemeClr val="tx1"/>
              </a:solidFill>
            </a:rPr>
            <a:t>for</a:t>
          </a:r>
          <a:r>
            <a:rPr lang="vi-VN" sz="1800" dirty="0" smtClean="0">
              <a:solidFill>
                <a:schemeClr val="tx1"/>
              </a:solidFill>
            </a:rPr>
            <a:t>. Nó cho phép duyệt qua các phần tử của một đối tượng.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vi-VN" sz="1800" dirty="0" smtClean="0">
              <a:solidFill>
                <a:schemeClr val="tx1"/>
              </a:solidFill>
            </a:rPr>
            <a:t>Vòng lặp sẽ lặp số lần bằng với số phần tử của đối tượng cần duyệt.</a:t>
          </a:r>
          <a:endParaRPr lang="en-US" sz="1800" dirty="0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2" custScaleY="66920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2" custScaleY="66701" custLinFactNeighborY="-576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497E5D-4F9A-4D63-AFF8-1034CB8C283B}" type="presOf" srcId="{FC2A7E5C-B22A-46C4-9AFD-A55CEAE725CE}" destId="{0256FAD6-365E-4CAB-8266-8CECC71F7F52}" srcOrd="0" destOrd="0" presId="urn:microsoft.com/office/officeart/2005/8/layout/vList2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B138672C-E462-4146-8570-0933F8DFA5F7}" type="presOf" srcId="{D32F8FCF-EDF2-4321-B49C-D5DF3D295B52}" destId="{9FF9BD46-DE44-4B30-80ED-AC3A9E213A06}" srcOrd="0" destOrd="0" presId="urn:microsoft.com/office/officeart/2005/8/layout/vList2"/>
    <dgm:cxn modelId="{1BA9585E-FCED-40A7-901A-E602BA587377}" type="presOf" srcId="{4E1CD5B7-2CF3-44AA-979B-6F420433627D}" destId="{388723AB-37EB-4EC2-B7B0-759657273835}" srcOrd="0" destOrd="0" presId="urn:microsoft.com/office/officeart/2005/8/layout/vList2"/>
    <dgm:cxn modelId="{4671013D-3A09-496F-9A81-E85AD3B07441}" type="presParOf" srcId="{9FF9BD46-DE44-4B30-80ED-AC3A9E213A06}" destId="{388723AB-37EB-4EC2-B7B0-759657273835}" srcOrd="0" destOrd="0" presId="urn:microsoft.com/office/officeart/2005/8/layout/vList2"/>
    <dgm:cxn modelId="{273F5516-780B-4280-9A99-6488B833DB5C}" type="presParOf" srcId="{9FF9BD46-DE44-4B30-80ED-AC3A9E213A06}" destId="{D877BAB3-7DBF-46AB-A039-BE8C107F0C8C}" srcOrd="1" destOrd="0" presId="urn:microsoft.com/office/officeart/2005/8/layout/vList2"/>
    <dgm:cxn modelId="{3878C1BE-815A-4BA1-81DD-A2316139E80F}" type="presParOf" srcId="{9FF9BD46-DE44-4B30-80ED-AC3A9E213A06}" destId="{0256FAD6-365E-4CAB-8266-8CECC71F7F5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458200" cy="663953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Vòng lặp cho phép thực thi một câu lệnh hoặc một khối lệnh nhiều lần.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2412" y="32412"/>
        <a:ext cx="8393376" cy="599129"/>
      </dsp:txXfrm>
    </dsp:sp>
    <dsp:sp modelId="{0256FAD6-365E-4CAB-8266-8CECC71F7F52}">
      <dsp:nvSpPr>
        <dsp:cNvPr id="0" name=""/>
        <dsp:cNvSpPr/>
      </dsp:nvSpPr>
      <dsp:spPr>
        <a:xfrm>
          <a:off x="0" y="833176"/>
          <a:ext cx="8458200" cy="6617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dirty="0" smtClean="0">
              <a:solidFill>
                <a:schemeClr val="tx1"/>
              </a:solidFill>
            </a:rPr>
            <a:t>Thường được sử dụng khi muốn hiển thị một dãy số hay nhập dữ liệu lặp lại.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2305" y="865481"/>
        <a:ext cx="8393590" cy="597170"/>
      </dsp:txXfrm>
    </dsp:sp>
    <dsp:sp modelId="{A6445519-E36D-458F-8F29-D286534B965D}">
      <dsp:nvSpPr>
        <dsp:cNvPr id="0" name=""/>
        <dsp:cNvSpPr/>
      </dsp:nvSpPr>
      <dsp:spPr>
        <a:xfrm>
          <a:off x="0" y="1665668"/>
          <a:ext cx="8458200" cy="67557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Mỗi cấu trúc lặp cần </a:t>
          </a:r>
          <a:r>
            <a:rPr lang="en-US" sz="1800" kern="1200" dirty="0" err="1" smtClean="0">
              <a:solidFill>
                <a:schemeClr val="tx1"/>
              </a:solidFill>
            </a:rPr>
            <a:t>cóm</a:t>
          </a:r>
          <a:r>
            <a:rPr lang="en-US" sz="1800" kern="1200" dirty="0" smtClean="0">
              <a:solidFill>
                <a:schemeClr val="tx1"/>
              </a:solidFill>
            </a:rPr>
            <a:t> biểu thức điều kiện và khối lệnh cần lặp.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2979" y="1698647"/>
        <a:ext cx="8392242" cy="609613"/>
      </dsp:txXfrm>
    </dsp:sp>
    <dsp:sp modelId="{A021966C-DB9B-4CD9-8832-4E357850F790}">
      <dsp:nvSpPr>
        <dsp:cNvPr id="0" name=""/>
        <dsp:cNvSpPr/>
      </dsp:nvSpPr>
      <dsp:spPr>
        <a:xfrm>
          <a:off x="0" y="2464339"/>
          <a:ext cx="8458200" cy="654746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Nếu không chỉ ra biểu thức điều kiện, vòng lặp sẽ thực hiện vô hạn lần.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1962" y="2496301"/>
        <a:ext cx="8394276" cy="5908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502995"/>
          <a:ext cx="8458200" cy="814282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Vòng lặp while thực thi một khối lệnh lặp đi lặp lại trong khi biểu thức điều kiện có giá trị là true.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9750" y="542745"/>
        <a:ext cx="8378700" cy="734782"/>
      </dsp:txXfrm>
    </dsp:sp>
    <dsp:sp modelId="{0256FAD6-365E-4CAB-8266-8CECC71F7F52}">
      <dsp:nvSpPr>
        <dsp:cNvPr id="0" name=""/>
        <dsp:cNvSpPr/>
      </dsp:nvSpPr>
      <dsp:spPr>
        <a:xfrm>
          <a:off x="0" y="1545707"/>
          <a:ext cx="8458200" cy="81161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Vòng lặp while có thể lặp 0 lần, 1 lần hoặc nhiều lần.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9620" y="1585327"/>
        <a:ext cx="8378960" cy="7323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458200" cy="814282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Giống như vòng lặp while, Vòng lặp for thực thi một khối lệnh lặp đi lặp lại trong khi biểu thức điều kiện có giá trị là true.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9750" y="39750"/>
        <a:ext cx="8378700" cy="734782"/>
      </dsp:txXfrm>
    </dsp:sp>
    <dsp:sp modelId="{0256FAD6-365E-4CAB-8266-8CECC71F7F52}">
      <dsp:nvSpPr>
        <dsp:cNvPr id="0" name=""/>
        <dsp:cNvSpPr/>
      </dsp:nvSpPr>
      <dsp:spPr>
        <a:xfrm>
          <a:off x="0" y="1037841"/>
          <a:ext cx="8458200" cy="81161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Khác với while, các biểu thức khởi tạo, biểu thức điều kiện và biểu thức tăng đều nằm ngay dòng trên cùng.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9620" y="1077461"/>
        <a:ext cx="8378960" cy="732377"/>
      </dsp:txXfrm>
    </dsp:sp>
    <dsp:sp modelId="{A6445519-E36D-458F-8F29-D286534B965D}">
      <dsp:nvSpPr>
        <dsp:cNvPr id="0" name=""/>
        <dsp:cNvSpPr/>
      </dsp:nvSpPr>
      <dsp:spPr>
        <a:xfrm>
          <a:off x="0" y="1972369"/>
          <a:ext cx="8458200" cy="82853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Vòng lặp while có thể lặp 0 lần, 1 lần hoặc nhiều lần.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0446" y="2012815"/>
        <a:ext cx="8377308" cy="7476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985730"/>
          <a:ext cx="8458200" cy="814282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Giống như vòng lặp while, vòng lặp </a:t>
          </a:r>
          <a:r>
            <a:rPr lang="en-US" sz="1800" kern="1200" dirty="0" err="1" smtClean="0">
              <a:solidFill>
                <a:schemeClr val="tx1"/>
              </a:solidFill>
            </a:rPr>
            <a:t>do..while</a:t>
          </a:r>
          <a:r>
            <a:rPr lang="en-US" sz="1800" kern="1200" dirty="0" smtClean="0">
              <a:solidFill>
                <a:schemeClr val="tx1"/>
              </a:solidFill>
            </a:rPr>
            <a:t> thực thi một khối lệnh lặp đi lặp lại trong khi biểu thức điều kiện có giá trị là true.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9750" y="1025480"/>
        <a:ext cx="8378700" cy="734782"/>
      </dsp:txXfrm>
    </dsp:sp>
    <dsp:sp modelId="{0256FAD6-365E-4CAB-8266-8CECC71F7F52}">
      <dsp:nvSpPr>
        <dsp:cNvPr id="0" name=""/>
        <dsp:cNvSpPr/>
      </dsp:nvSpPr>
      <dsp:spPr>
        <a:xfrm>
          <a:off x="0" y="1993706"/>
          <a:ext cx="8458200" cy="81161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Điểm khác nhau là: phần thân của vòng lặp </a:t>
          </a:r>
          <a:r>
            <a:rPr lang="en-US" sz="1800" kern="1200" dirty="0" err="1" smtClean="0">
              <a:solidFill>
                <a:schemeClr val="tx1"/>
              </a:solidFill>
            </a:rPr>
            <a:t>do..while</a:t>
          </a:r>
          <a:r>
            <a:rPr lang="en-US" sz="1800" kern="1200" dirty="0" smtClean="0">
              <a:solidFill>
                <a:schemeClr val="tx1"/>
              </a:solidFill>
            </a:rPr>
            <a:t> sẽ được chạy trước khi kiểm tra biểu thức điều kiện.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9620" y="2033326"/>
        <a:ext cx="8378960" cy="732377"/>
      </dsp:txXfrm>
    </dsp:sp>
    <dsp:sp modelId="{A6445519-E36D-458F-8F29-D286534B965D}">
      <dsp:nvSpPr>
        <dsp:cNvPr id="0" name=""/>
        <dsp:cNvSpPr/>
      </dsp:nvSpPr>
      <dsp:spPr>
        <a:xfrm>
          <a:off x="0" y="2984308"/>
          <a:ext cx="8458200" cy="82853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Vòng lặp </a:t>
          </a:r>
          <a:r>
            <a:rPr lang="en-US" sz="1800" kern="1200" dirty="0" err="1" smtClean="0">
              <a:solidFill>
                <a:schemeClr val="tx1"/>
              </a:solidFill>
            </a:rPr>
            <a:t>do..while</a:t>
          </a:r>
          <a:r>
            <a:rPr lang="en-US" sz="1800" kern="1200" dirty="0" smtClean="0">
              <a:solidFill>
                <a:schemeClr val="tx1"/>
              </a:solidFill>
            </a:rPr>
            <a:t> có thể lặp 1 hoặc nhiều lần, nhưng không thể lặp 0 lần.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0446" y="3024754"/>
        <a:ext cx="8377308" cy="7476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458200" cy="814282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Câu lệnh break cho phép kết thúc ngay lập tức các khối lệnh lặp và khối lệnh switch.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9750" y="39750"/>
        <a:ext cx="8378700" cy="7347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160095"/>
          <a:ext cx="8458200" cy="814282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Lệnh continue được sử dụng trong các vòng lặp.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9750" y="199845"/>
        <a:ext cx="8378700" cy="734782"/>
      </dsp:txXfrm>
    </dsp:sp>
    <dsp:sp modelId="{0256FAD6-365E-4CAB-8266-8CECC71F7F52}">
      <dsp:nvSpPr>
        <dsp:cNvPr id="0" name=""/>
        <dsp:cNvSpPr/>
      </dsp:nvSpPr>
      <dsp:spPr>
        <a:xfrm>
          <a:off x="0" y="1202807"/>
          <a:ext cx="8458200" cy="81161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Nó cho phép kết thúc lần lặp hiện thời để chuyển sang lần lặp tiếp </a:t>
          </a:r>
          <a:r>
            <a:rPr lang="en-US" sz="1800" kern="1200" dirty="0" err="1" smtClean="0">
              <a:solidFill>
                <a:schemeClr val="tx1"/>
              </a:solidFill>
            </a:rPr>
            <a:t>theo.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9620" y="1242427"/>
        <a:ext cx="8378960" cy="7323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458200" cy="513624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Mảng là tập hợp các phần tử giá trị lưu trữ liền nhau trong bộ nhớ.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25073" y="25073"/>
        <a:ext cx="8408054" cy="463478"/>
      </dsp:txXfrm>
    </dsp:sp>
    <dsp:sp modelId="{0256FAD6-365E-4CAB-8266-8CECC71F7F52}">
      <dsp:nvSpPr>
        <dsp:cNvPr id="0" name=""/>
        <dsp:cNvSpPr/>
      </dsp:nvSpPr>
      <dsp:spPr>
        <a:xfrm>
          <a:off x="0" y="629073"/>
          <a:ext cx="8458200" cy="51194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Các phần tử có thể nhận giá trị và kiểu dữ liệu khác nhau.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24991" y="654064"/>
        <a:ext cx="8408218" cy="461961"/>
      </dsp:txXfrm>
    </dsp:sp>
    <dsp:sp modelId="{A6445519-E36D-458F-8F29-D286534B965D}">
      <dsp:nvSpPr>
        <dsp:cNvPr id="0" name=""/>
        <dsp:cNvSpPr/>
      </dsp:nvSpPr>
      <dsp:spPr>
        <a:xfrm>
          <a:off x="0" y="1286714"/>
          <a:ext cx="8458200" cy="522612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Để truy xuất đến mỗi phần tử phải sử dụng tên mảng và chỉ số của phần tử đó.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25512" y="1312226"/>
        <a:ext cx="8407176" cy="471588"/>
      </dsp:txXfrm>
    </dsp:sp>
    <dsp:sp modelId="{02F157C3-4AF0-4564-919C-72DA0052C758}">
      <dsp:nvSpPr>
        <dsp:cNvPr id="0" name=""/>
        <dsp:cNvSpPr/>
      </dsp:nvSpPr>
      <dsp:spPr>
        <a:xfrm>
          <a:off x="0" y="1933553"/>
          <a:ext cx="8458200" cy="500614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Chỉ số của mỗi phần tử chính là vị trí của phần tử đó ở trong mảng.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24438" y="1957991"/>
        <a:ext cx="8409324" cy="45173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458200" cy="814282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dirty="0" smtClean="0">
              <a:solidFill>
                <a:schemeClr val="tx1"/>
              </a:solidFill>
            </a:rPr>
            <a:t>Trong </a:t>
          </a:r>
          <a:r>
            <a:rPr lang="vi-VN" sz="1800" kern="1200" dirty="0" err="1" smtClean="0">
              <a:solidFill>
                <a:schemeClr val="tx1"/>
              </a:solidFill>
            </a:rPr>
            <a:t>JavaScript</a:t>
          </a:r>
          <a:r>
            <a:rPr lang="vi-VN" sz="1800" kern="1200" dirty="0" smtClean="0">
              <a:solidFill>
                <a:schemeClr val="tx1"/>
              </a:solidFill>
            </a:rPr>
            <a:t> mảng được hiểu là một đối tượng.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9750" y="39750"/>
        <a:ext cx="8378700" cy="734782"/>
      </dsp:txXfrm>
    </dsp:sp>
    <dsp:sp modelId="{A6445519-E36D-458F-8F29-D286534B965D}">
      <dsp:nvSpPr>
        <dsp:cNvPr id="0" name=""/>
        <dsp:cNvSpPr/>
      </dsp:nvSpPr>
      <dsp:spPr>
        <a:xfrm>
          <a:off x="0" y="1040764"/>
          <a:ext cx="8458200" cy="82853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dirty="0" smtClean="0">
              <a:solidFill>
                <a:schemeClr val="tx1"/>
              </a:solidFill>
            </a:rPr>
            <a:t>Mảng có sẵn nhiều phương thức và thuộc tính giúp dễ dàng thao tác với các phần tử.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0446" y="1081210"/>
        <a:ext cx="8377308" cy="7476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458200" cy="714063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dirty="0" smtClean="0">
              <a:solidFill>
                <a:schemeClr val="tx1"/>
              </a:solidFill>
            </a:rPr>
            <a:t>Là vòng lặp mở rộng của vòng lặp </a:t>
          </a:r>
          <a:r>
            <a:rPr lang="vi-VN" sz="1800" kern="1200" dirty="0" err="1" smtClean="0">
              <a:solidFill>
                <a:schemeClr val="tx1"/>
              </a:solidFill>
            </a:rPr>
            <a:t>for</a:t>
          </a:r>
          <a:r>
            <a:rPr lang="vi-VN" sz="1800" kern="1200" dirty="0" smtClean="0">
              <a:solidFill>
                <a:schemeClr val="tx1"/>
              </a:solidFill>
            </a:rPr>
            <a:t>. Nó cho phép duyệt qua các phần tử của một đối tượng.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4858" y="34858"/>
        <a:ext cx="8388484" cy="644347"/>
      </dsp:txXfrm>
    </dsp:sp>
    <dsp:sp modelId="{0256FAD6-365E-4CAB-8266-8CECC71F7F52}">
      <dsp:nvSpPr>
        <dsp:cNvPr id="0" name=""/>
        <dsp:cNvSpPr/>
      </dsp:nvSpPr>
      <dsp:spPr>
        <a:xfrm>
          <a:off x="0" y="788675"/>
          <a:ext cx="8458200" cy="71172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dirty="0" smtClean="0">
              <a:solidFill>
                <a:schemeClr val="tx1"/>
              </a:solidFill>
            </a:rPr>
            <a:t>Vòng lặp sẽ lặp số lần bằng với số phần tử của đối tượng cần duyệt.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4744" y="823419"/>
        <a:ext cx="8388712" cy="642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0DF8904-1D84-4BB6-AAF3-D34F7B9FEE91}" type="datetime1">
              <a:rPr lang="en-US"/>
              <a:pPr>
                <a:defRPr/>
              </a:pPr>
              <a:t>10/22/2014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AF2A2C3-5D27-492F-B00E-8D3B8595EC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38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3474123-3793-4D37-AE19-75C97A7D4EB3}" type="datetime1">
              <a:rPr lang="en-US"/>
              <a:pPr>
                <a:defRPr/>
              </a:pPr>
              <a:t>10/22/2014</a:t>
            </a:fld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6AE1F710-3F4D-4CB2-B8EF-AD2B0CD37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09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13"/>
          <p:cNvSpPr txBox="1">
            <a:spLocks noChangeArrowheads="1"/>
          </p:cNvSpPr>
          <p:nvPr userDrawn="1"/>
        </p:nvSpPr>
        <p:spPr bwMode="auto">
          <a:xfrm>
            <a:off x="1752600" y="3657600"/>
            <a:ext cx="2133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latin typeface="Book Antiqua" pitchFamily="18" charset="0"/>
              </a:rPr>
              <a:t>Session: 14</a:t>
            </a:r>
            <a:endParaRPr lang="en-US" sz="2800" b="1" dirty="0">
              <a:latin typeface="Book Antiqua" pitchFamily="18" charset="0"/>
            </a:endParaRPr>
          </a:p>
        </p:txBody>
      </p:sp>
      <p:sp>
        <p:nvSpPr>
          <p:cNvPr id="39" name="Text Box 11"/>
          <p:cNvSpPr txBox="1">
            <a:spLocks noChangeArrowheads="1"/>
          </p:cNvSpPr>
          <p:nvPr userDrawn="1"/>
        </p:nvSpPr>
        <p:spPr bwMode="auto">
          <a:xfrm>
            <a:off x="914400" y="4419600"/>
            <a:ext cx="73152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sz="4500" b="1" i="1" dirty="0" smtClean="0"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Loops and Arrays</a:t>
            </a:r>
            <a:endParaRPr lang="en-US" sz="4500" b="1" i="1" dirty="0">
              <a:effectLst>
                <a:reflection blurRad="6350" stA="55000" endA="300" endPos="45500" dir="5400000" sy="-100000" algn="bl" rotWithShape="0"/>
              </a:effectLst>
              <a:latin typeface="Book Antiqua" pitchFamily="18" charset="0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0" y="0"/>
            <a:ext cx="685800" cy="6858000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50000">
                <a:schemeClr val="accent6">
                  <a:lumMod val="75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2" cstate="print"/>
          <a:srcRect l="3556"/>
          <a:stretch>
            <a:fillRect/>
          </a:stretch>
        </p:blipFill>
        <p:spPr bwMode="auto">
          <a:xfrm>
            <a:off x="7040033" y="2133600"/>
            <a:ext cx="65616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 descr="Internet_Explorer_7_Logo-150x150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10400" y="838200"/>
            <a:ext cx="609600" cy="609600"/>
          </a:xfrm>
          <a:prstGeom prst="rect">
            <a:avLst/>
          </a:prstGeom>
        </p:spPr>
      </p:pic>
      <p:pic>
        <p:nvPicPr>
          <p:cNvPr id="17" name="Picture 16" descr="images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0511007">
            <a:off x="988434" y="709483"/>
            <a:ext cx="2466975" cy="184785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228600" y="1295400"/>
            <a:ext cx="757130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6000" b="1" i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    NexTGen Web</a:t>
            </a:r>
            <a:endParaRPr lang="en-US" sz="6000" b="1" cap="none" spc="0" dirty="0">
              <a:ln w="11430"/>
              <a:gradFill>
                <a:gsLst>
                  <a:gs pos="0">
                    <a:schemeClr val="accent4">
                      <a:lumMod val="75000"/>
                    </a:schemeClr>
                  </a:gs>
                  <a:gs pos="49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5400000" scaled="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5" cstate="print"/>
          <a:srcRect t="3540"/>
          <a:stretch>
            <a:fillRect/>
          </a:stretch>
        </p:blipFill>
        <p:spPr bwMode="auto">
          <a:xfrm>
            <a:off x="5943600" y="2209800"/>
            <a:ext cx="762000" cy="646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19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6009901" y="838200"/>
            <a:ext cx="619499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20" descr="256px-Chrome_Logo.svg_.pn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7772400" y="1524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0955DD6-A7F2-49FA-B365-0779B3D93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13525"/>
            <a:ext cx="6019800" cy="168275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228600"/>
            <a:ext cx="7620000" cy="411162"/>
          </a:xfr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>
            <a:lvl1pPr algn="l">
              <a:defRPr sz="3200" b="1" i="0" cap="none" spc="0" baseline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0000">
                      <a:srgbClr val="FF0000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16200000" scaled="0"/>
                </a:gra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Book Antiqua" pitchFamily="18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0" y="6613525"/>
            <a:ext cx="30480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© </a:t>
            </a:r>
            <a:r>
              <a:rPr kumimoji="0" lang="fr-FR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Aptech</a:t>
            </a:r>
            <a:r>
              <a:rPr kumimoji="0" lang="fr-FR" sz="1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Ltd. 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6" name="Picture 15" descr="HTML5_Logo_256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6200" y="76200"/>
            <a:ext cx="6858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350838"/>
            <a:ext cx="82296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0" y="6613525"/>
            <a:ext cx="601980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Sharing and Maintaining Workbook / Session 1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FDB8DBC7-0BCB-4E12-A641-EF030C31DE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500" b="1" kern="1200">
          <a:solidFill>
            <a:schemeClr val="bg1"/>
          </a:solidFill>
          <a:latin typeface="Arial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E4C"/>
        </a:buClr>
        <a:buSzPct val="50000"/>
        <a:buFont typeface="Wingdings" pitchFamily="2" charset="2"/>
        <a:buChar char="u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50000"/>
        <a:buFont typeface="Wingdings 2" pitchFamily="18" charset="2"/>
        <a:buChar char="²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40000"/>
        <a:buFont typeface="Wingdings 2" pitchFamily="18" charset="2"/>
        <a:buChar char="³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4.tiff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6.tiff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8.tif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tif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Vòng lặp for </a:t>
            </a:r>
            <a:r>
              <a:rPr lang="en-US" dirty="0" smtClean="0"/>
              <a:t>(3/4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762000"/>
            <a:ext cx="8686800" cy="838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Ví dụ: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599" y="1560919"/>
            <a:ext cx="8187601" cy="3011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800" baseline="30000" dirty="0" smtClean="0"/>
              <a:t>&lt;script&gt;</a:t>
            </a:r>
          </a:p>
          <a:p>
            <a:pPr>
              <a:lnSpc>
                <a:spcPts val="1000"/>
              </a:lnSpc>
            </a:pP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</a:t>
            </a:r>
            <a:r>
              <a:rPr lang="en-GB" sz="2800" baseline="30000" dirty="0" err="1" smtClean="0"/>
              <a:t>inputNum</a:t>
            </a:r>
            <a:r>
              <a:rPr lang="en-GB" sz="2800" baseline="30000" dirty="0" smtClean="0"/>
              <a:t> = prompt(‘Enter any number:’);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result = 0;</a:t>
            </a:r>
          </a:p>
          <a:p>
            <a:pPr>
              <a:lnSpc>
                <a:spcPts val="1000"/>
              </a:lnSpc>
            </a:pPr>
            <a:r>
              <a:rPr lang="en-GB" sz="2800" baseline="30000" dirty="0" err="1" smtClean="0"/>
              <a:t>document.write</a:t>
            </a:r>
            <a:r>
              <a:rPr lang="en-GB" sz="2800" baseline="30000" dirty="0" smtClean="0"/>
              <a:t> (‘Multiples of: ‘ + </a:t>
            </a:r>
            <a:r>
              <a:rPr lang="en-GB" sz="2800" baseline="30000" dirty="0" err="1" smtClean="0"/>
              <a:t>inputNum</a:t>
            </a:r>
            <a:r>
              <a:rPr lang="en-GB" sz="2800" baseline="30000" dirty="0" smtClean="0"/>
              <a:t> + ‘&lt;</a:t>
            </a:r>
            <a:r>
              <a:rPr lang="en-GB" sz="2800" baseline="30000" dirty="0" err="1" smtClean="0"/>
              <a:t>br</a:t>
            </a:r>
            <a:r>
              <a:rPr lang="en-GB" sz="2800" baseline="30000" dirty="0" smtClean="0"/>
              <a:t> /&gt;’);</a:t>
            </a:r>
          </a:p>
          <a:p>
            <a:pPr>
              <a:lnSpc>
                <a:spcPts val="1000"/>
              </a:lnSpc>
            </a:pPr>
            <a:r>
              <a:rPr lang="nn-NO" sz="2800" baseline="30000" dirty="0" smtClean="0"/>
              <a:t>for (var i=1; i&lt;=10; i++)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{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result = </a:t>
            </a:r>
            <a:r>
              <a:rPr lang="en-GB" sz="2800" baseline="30000" dirty="0" err="1" smtClean="0"/>
              <a:t>inputNum</a:t>
            </a:r>
            <a:r>
              <a:rPr lang="en-GB" sz="2800" baseline="30000" dirty="0" smtClean="0"/>
              <a:t> * 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 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</a:t>
            </a:r>
            <a:r>
              <a:rPr lang="en-GB" sz="2800" baseline="30000" dirty="0" err="1" smtClean="0"/>
              <a:t>document.write</a:t>
            </a:r>
            <a:r>
              <a:rPr lang="en-GB" sz="2800" baseline="30000" dirty="0" smtClean="0"/>
              <a:t> (</a:t>
            </a:r>
            <a:r>
              <a:rPr lang="en-GB" sz="2800" baseline="30000" dirty="0" err="1" smtClean="0"/>
              <a:t>inputNum</a:t>
            </a:r>
            <a:r>
              <a:rPr lang="en-GB" sz="2800" baseline="30000" dirty="0" smtClean="0"/>
              <a:t> + ‘  *  ‘ + 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 + ‘  =  ‘ + 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    result + ‘&lt;</a:t>
            </a:r>
            <a:r>
              <a:rPr lang="en-GB" sz="2800" baseline="30000" dirty="0" err="1" smtClean="0"/>
              <a:t>br</a:t>
            </a:r>
            <a:r>
              <a:rPr lang="en-GB" sz="2800" baseline="30000" dirty="0" smtClean="0"/>
              <a:t> /&gt;’);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}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&lt;/script&gt;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Vòng lặp for </a:t>
            </a:r>
            <a:r>
              <a:rPr lang="en-US" dirty="0" smtClean="0"/>
              <a:t>(4/4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534400" cy="1828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Kết quả hiển thị: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4.4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567" y="2209800"/>
            <a:ext cx="5037666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Vòng lặp </a:t>
            </a:r>
            <a:r>
              <a:rPr lang="en-US" dirty="0" err="1" smtClean="0"/>
              <a:t>do..while</a:t>
            </a:r>
            <a:r>
              <a:rPr lang="en-US" dirty="0" smtClean="0"/>
              <a:t> (1/4)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71396206"/>
              </p:ext>
            </p:extLst>
          </p:nvPr>
        </p:nvGraphicFramePr>
        <p:xfrm>
          <a:off x="304800" y="1143000"/>
          <a:ext cx="84582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Vòng lặp </a:t>
            </a:r>
            <a:r>
              <a:rPr lang="en-US" dirty="0" err="1"/>
              <a:t>do..while</a:t>
            </a:r>
            <a:r>
              <a:rPr lang="en-US" dirty="0"/>
              <a:t> </a:t>
            </a:r>
            <a:r>
              <a:rPr lang="en-US" dirty="0" smtClean="0"/>
              <a:t>(2/4</a:t>
            </a:r>
            <a:r>
              <a:rPr lang="en-US" dirty="0"/>
              <a:t>)</a:t>
            </a:r>
            <a:endParaRPr lang="en-US" dirty="0"/>
          </a:p>
        </p:txBody>
      </p:sp>
      <p:pic>
        <p:nvPicPr>
          <p:cNvPr id="6" name="Picture 5" descr="Figure 14.5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295400"/>
            <a:ext cx="2590800" cy="5112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Vòng lặp </a:t>
            </a:r>
            <a:r>
              <a:rPr lang="en-US" dirty="0" err="1"/>
              <a:t>do..while</a:t>
            </a:r>
            <a:r>
              <a:rPr lang="en-US" dirty="0"/>
              <a:t> </a:t>
            </a:r>
            <a:r>
              <a:rPr lang="en-US" dirty="0" smtClean="0"/>
              <a:t>(3/4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Cú pháp: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810" y="1219200"/>
            <a:ext cx="1371600" cy="293414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Syntax: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140" y="1635743"/>
            <a:ext cx="2781531" cy="1727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800" baseline="30000" dirty="0" smtClean="0"/>
              <a:t>do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{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...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statements;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...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}while(condition);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381000" y="3429000"/>
            <a:ext cx="7543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Trong đó,</a:t>
            </a: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condition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là biểu thức điều kiện.</a:t>
            </a: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40386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Ví dụ: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961" y="4724400"/>
            <a:ext cx="8177239" cy="1727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800" baseline="30000" dirty="0" smtClean="0"/>
              <a:t>&lt;script&gt;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</a:t>
            </a: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answer = ‘’;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do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{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	answer = prompt(‘Capital of United States:’, ‘’);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}while(answer!=’Washington’);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Vòng lặp </a:t>
            </a:r>
            <a:r>
              <a:rPr lang="en-US" dirty="0" err="1"/>
              <a:t>do..while</a:t>
            </a:r>
            <a:r>
              <a:rPr lang="en-US" dirty="0"/>
              <a:t> </a:t>
            </a:r>
            <a:r>
              <a:rPr lang="en-US" dirty="0" smtClean="0"/>
              <a:t>(4/4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1961" y="990600"/>
            <a:ext cx="6676828" cy="639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800" baseline="30000" dirty="0" smtClean="0"/>
              <a:t>alert(‘Capital of United States: ‘ + answer);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&lt;/script&gt;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228600" y="1600200"/>
            <a:ext cx="8153400" cy="838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Kết quả hiển thị: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Figure 14.6.tif"/>
          <p:cNvPicPr>
            <a:picLocks noChangeAspect="1"/>
          </p:cNvPicPr>
          <p:nvPr/>
        </p:nvPicPr>
        <p:blipFill>
          <a:blip r:embed="rId2"/>
          <a:srcRect t="3704" r="2657" b="3704"/>
          <a:stretch>
            <a:fillRect/>
          </a:stretch>
        </p:blipFill>
        <p:spPr>
          <a:xfrm>
            <a:off x="1371600" y="2927349"/>
            <a:ext cx="58674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 bldLvl="5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Câu lệnh break (1/3)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661052400"/>
              </p:ext>
            </p:extLst>
          </p:nvPr>
        </p:nvGraphicFramePr>
        <p:xfrm>
          <a:off x="304800" y="914400"/>
          <a:ext cx="84582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Figure 14.7.t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678" y="2667000"/>
            <a:ext cx="7828722" cy="259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Câu lệnh break </a:t>
            </a:r>
            <a:r>
              <a:rPr lang="en-US" dirty="0" smtClean="0"/>
              <a:t>(2/3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4582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Ví dụ: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1961" y="1682842"/>
            <a:ext cx="7830990" cy="4717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800" baseline="30000" dirty="0" smtClean="0"/>
              <a:t>&lt;script&gt;</a:t>
            </a:r>
          </a:p>
          <a:p>
            <a:pPr>
              <a:lnSpc>
                <a:spcPts val="1000"/>
              </a:lnSpc>
            </a:pP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</a:t>
            </a:r>
            <a:r>
              <a:rPr lang="en-GB" sz="2800" baseline="30000" dirty="0" err="1" smtClean="0"/>
              <a:t>inputNum</a:t>
            </a:r>
            <a:r>
              <a:rPr lang="en-GB" sz="2800" baseline="30000" dirty="0" smtClean="0"/>
              <a:t> = </a:t>
            </a:r>
            <a:r>
              <a:rPr lang="en-GB" sz="2800" baseline="30000" dirty="0" err="1" smtClean="0"/>
              <a:t>parseInt</a:t>
            </a:r>
            <a:r>
              <a:rPr lang="en-GB" sz="2800" baseline="30000" dirty="0" smtClean="0"/>
              <a:t>(prompt(‘Enter number: ‘,’’));</a:t>
            </a:r>
          </a:p>
          <a:p>
            <a:pPr>
              <a:lnSpc>
                <a:spcPts val="1000"/>
              </a:lnSpc>
            </a:pP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num = 2;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while(num &lt;= inputNum-1)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{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if(</a:t>
            </a:r>
            <a:r>
              <a:rPr lang="en-GB" sz="2800" baseline="30000" dirty="0" err="1" smtClean="0"/>
              <a:t>inputNum</a:t>
            </a:r>
            <a:r>
              <a:rPr lang="en-GB" sz="2800" baseline="30000" dirty="0" smtClean="0"/>
              <a:t> % num == 0)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	{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    alert(</a:t>
            </a:r>
            <a:r>
              <a:rPr lang="en-US" sz="2800" baseline="30000" dirty="0" err="1" smtClean="0"/>
              <a:t>inputNum</a:t>
            </a:r>
            <a:r>
              <a:rPr lang="en-US" sz="2800" baseline="30000" dirty="0" smtClean="0"/>
              <a:t> + ‘ is not a Prime Number’);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	  break;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}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  num++;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}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if(num == </a:t>
            </a:r>
            <a:r>
              <a:rPr lang="en-GB" sz="2800" baseline="30000" dirty="0" err="1" smtClean="0"/>
              <a:t>inputNum</a:t>
            </a:r>
            <a:r>
              <a:rPr lang="en-GB" sz="2800" baseline="30000" dirty="0" smtClean="0"/>
              <a:t>)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{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    alert(</a:t>
            </a:r>
            <a:r>
              <a:rPr lang="en-US" sz="2800" baseline="30000" dirty="0" err="1" smtClean="0"/>
              <a:t>inputNum</a:t>
            </a:r>
            <a:r>
              <a:rPr lang="en-US" sz="2800" baseline="30000" dirty="0" smtClean="0"/>
              <a:t> + ‘ is a Prime Number’);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}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&lt;/script&gt;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Câu lệnh break </a:t>
            </a:r>
            <a:r>
              <a:rPr lang="en-US" dirty="0" smtClean="0"/>
              <a:t>(3/3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458200" cy="990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Kết quả hiển thị: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4.8.tif"/>
          <p:cNvPicPr>
            <a:picLocks noChangeAspect="1"/>
          </p:cNvPicPr>
          <p:nvPr/>
        </p:nvPicPr>
        <p:blipFill>
          <a:blip r:embed="rId2"/>
          <a:srcRect l="1189" t="3448" r="2471" b="6896"/>
          <a:stretch>
            <a:fillRect/>
          </a:stretch>
        </p:blipFill>
        <p:spPr>
          <a:xfrm>
            <a:off x="1057031" y="2514600"/>
            <a:ext cx="7121769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Câu lệnh continue (1/3)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124840976"/>
              </p:ext>
            </p:extLst>
          </p:nvPr>
        </p:nvGraphicFramePr>
        <p:xfrm>
          <a:off x="304800" y="914400"/>
          <a:ext cx="8458200" cy="236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Figure 14.9.t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3581400"/>
            <a:ext cx="6168628" cy="251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Mục tiêu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838200"/>
            <a:ext cx="8839200" cy="2438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>
                <a:latin typeface="Calibri" pitchFamily="34" charset="0"/>
                <a:cs typeface="Calibri" pitchFamily="34" charset="0"/>
              </a:rPr>
              <a:t>Vòng lặp while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>
                <a:latin typeface="Calibri" pitchFamily="34" charset="0"/>
                <a:cs typeface="Calibri" pitchFamily="34" charset="0"/>
              </a:rPr>
              <a:t>Vòng lặp for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>
                <a:latin typeface="Calibri" pitchFamily="34" charset="0"/>
                <a:cs typeface="Calibri" pitchFamily="34" charset="0"/>
              </a:rPr>
              <a:t>Vòng lặp </a:t>
            </a:r>
            <a:r>
              <a:rPr lang="en-US" sz="3200" baseline="30000" dirty="0" err="1">
                <a:latin typeface="Calibri" pitchFamily="34" charset="0"/>
                <a:cs typeface="Calibri" pitchFamily="34" charset="0"/>
              </a:rPr>
              <a:t>do..while</a:t>
            </a:r>
            <a:endParaRPr lang="en-US" sz="3200" baseline="30000" dirty="0">
              <a:latin typeface="Calibri" pitchFamily="34" charset="0"/>
              <a:cs typeface="Calibri" pitchFamily="34" charset="0"/>
            </a:endParaRP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>
                <a:latin typeface="Calibri" pitchFamily="34" charset="0"/>
                <a:cs typeface="Calibri" pitchFamily="34" charset="0"/>
              </a:rPr>
              <a:t>Lệnh break và continue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>
                <a:latin typeface="Calibri" pitchFamily="34" charset="0"/>
                <a:cs typeface="Calibri" pitchFamily="34" charset="0"/>
              </a:rPr>
              <a:t>Mảng 1 chiều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>
                <a:latin typeface="Calibri" pitchFamily="34" charset="0"/>
                <a:cs typeface="Calibri" pitchFamily="34" charset="0"/>
              </a:rPr>
              <a:t>Mảng nhiều chiều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>
                <a:latin typeface="Calibri" pitchFamily="34" charset="0"/>
                <a:cs typeface="Calibri" pitchFamily="34" charset="0"/>
              </a:rPr>
              <a:t>Vòng lặp </a:t>
            </a:r>
            <a:r>
              <a:rPr lang="en-US" sz="3200" baseline="30000" dirty="0" err="1">
                <a:latin typeface="Calibri" pitchFamily="34" charset="0"/>
                <a:cs typeface="Calibri" pitchFamily="34" charset="0"/>
              </a:rPr>
              <a:t>for..in</a:t>
            </a:r>
            <a:endParaRPr lang="en-US" sz="3200" baseline="30000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Câu lệnh continue </a:t>
            </a:r>
            <a:r>
              <a:rPr lang="en-US" dirty="0" smtClean="0"/>
              <a:t>(2/3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4582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Ví dụ: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1961" y="1447800"/>
            <a:ext cx="7110439" cy="335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800" baseline="30000" dirty="0" smtClean="0"/>
              <a:t>&lt;script&gt;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</a:t>
            </a: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result = ‘’;</a:t>
            </a:r>
          </a:p>
          <a:p>
            <a:pPr>
              <a:lnSpc>
                <a:spcPts val="1000"/>
              </a:lnSpc>
            </a:pPr>
            <a:r>
              <a:rPr lang="nn-NO" sz="2800" baseline="30000" dirty="0" smtClean="0"/>
              <a:t>  for (var i = 0; i &lt;= 15; i++)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{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  if((i%2) != 0)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  {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    continue;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  }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result = result + 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 + ‘\n’;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}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alert(‘Even Numbers:\n’ + result);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&lt;/script&gt;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Câu lệnh continue </a:t>
            </a:r>
            <a:r>
              <a:rPr lang="en-US" dirty="0" smtClean="0"/>
              <a:t>(3/3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10600" cy="1219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Kết quả hiển thị: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4.10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39" y="1752600"/>
            <a:ext cx="5993921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Mảng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95917056"/>
              </p:ext>
            </p:extLst>
          </p:nvPr>
        </p:nvGraphicFramePr>
        <p:xfrm>
          <a:off x="304800" y="914400"/>
          <a:ext cx="84582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Figure 14.11.t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399" y="3810000"/>
            <a:ext cx="3962401" cy="2805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Mảng một chiều (1/3)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305800" cy="990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>
                <a:latin typeface="Calibri" pitchFamily="34" charset="0"/>
                <a:cs typeface="Calibri" pitchFamily="34" charset="0"/>
              </a:rPr>
              <a:t>JavaScript hỗ trợ hai kiểu mảng sau:</a:t>
            </a:r>
          </a:p>
          <a:p>
            <a:pPr lvl="2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Mảng </a:t>
            </a:r>
            <a:r>
              <a:rPr lang="en-US" sz="2800" baseline="30000" dirty="0">
                <a:latin typeface="Calibri" pitchFamily="34" charset="0"/>
                <a:cs typeface="Calibri" pitchFamily="34" charset="0"/>
              </a:rPr>
              <a:t>một chiều.</a:t>
            </a:r>
          </a:p>
          <a:p>
            <a:pPr lvl="2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Mảng </a:t>
            </a:r>
            <a:r>
              <a:rPr lang="en-US" sz="2800" baseline="30000" dirty="0">
                <a:latin typeface="Calibri" pitchFamily="34" charset="0"/>
                <a:cs typeface="Calibri" pitchFamily="34" charset="0"/>
              </a:rPr>
              <a:t>nhiều chiều.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1600200"/>
            <a:ext cx="8153400" cy="1143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vi-VN" sz="2800" baseline="30000" dirty="0">
                <a:latin typeface="Calibri" pitchFamily="34" charset="0"/>
                <a:cs typeface="Calibri" pitchFamily="34" charset="0"/>
              </a:rPr>
              <a:t>Trong mảng một chiều, những phần tử được lưu trữ liền nhau trong bộ nhớ.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vi-VN" sz="2800" baseline="30000" dirty="0">
                <a:latin typeface="Calibri" pitchFamily="34" charset="0"/>
                <a:cs typeface="Calibri" pitchFamily="34" charset="0"/>
              </a:rPr>
              <a:t>Phần tử đầu tiên trong mảng có chỉ số là 0.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Figure 14.12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90800"/>
            <a:ext cx="5672667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Mảng một chiều </a:t>
            </a:r>
            <a:r>
              <a:rPr lang="en-US" dirty="0" smtClean="0"/>
              <a:t>(2/3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153400" cy="914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vi-VN" sz="2800" baseline="30000" dirty="0">
                <a:latin typeface="Calibri" pitchFamily="34" charset="0"/>
                <a:cs typeface="Calibri" pitchFamily="34" charset="0"/>
              </a:rPr>
              <a:t>Cú pháp tạo mảng và gán giá trị cho các phần tử như sau: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810" y="1981200"/>
            <a:ext cx="1371600" cy="293414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Syntax: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140" y="2397743"/>
            <a:ext cx="7398179" cy="842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30000" dirty="0" err="1" smtClean="0"/>
              <a:t>var</a:t>
            </a:r>
            <a:r>
              <a:rPr lang="en-US" sz="2800" baseline="30000" dirty="0" smtClean="0"/>
              <a:t> </a:t>
            </a:r>
            <a:r>
              <a:rPr lang="en-US" sz="2800" baseline="30000" dirty="0" err="1" smtClean="0"/>
              <a:t>variable_name</a:t>
            </a:r>
            <a:r>
              <a:rPr lang="en-US" sz="2800" baseline="30000" dirty="0" smtClean="0"/>
              <a:t> = new Array(size); //Declaration</a:t>
            </a:r>
          </a:p>
          <a:p>
            <a:r>
              <a:rPr lang="en-US" sz="2800" baseline="30000" dirty="0" err="1" smtClean="0"/>
              <a:t>variable_name</a:t>
            </a:r>
            <a:r>
              <a:rPr lang="en-US" sz="2800" baseline="30000" dirty="0" smtClean="0"/>
              <a:t>[index] = ‘value’;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381000" y="3276600"/>
            <a:ext cx="75438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Trong đó,</a:t>
            </a: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err="1" smtClean="0"/>
              <a:t>variable_name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là tên biến mảng.</a:t>
            </a: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size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là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số lượng phần tử trong mảng.</a:t>
            </a: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index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là chỉ số của phần tử cần gán giá trị.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Mảng một chiều </a:t>
            </a:r>
            <a:r>
              <a:rPr lang="en-US" dirty="0" smtClean="0"/>
              <a:t>(3/3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458200" cy="533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Ví dụ: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1" y="1583511"/>
            <a:ext cx="8229600" cy="4446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800" baseline="30000" dirty="0" smtClean="0"/>
              <a:t>&lt;script&gt;</a:t>
            </a:r>
          </a:p>
          <a:p>
            <a:pPr>
              <a:lnSpc>
                <a:spcPts val="1000"/>
              </a:lnSpc>
            </a:pPr>
            <a:endParaRPr lang="en-GB" sz="2800" baseline="30000" dirty="0" smtClean="0"/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//Declaration using Array Object and then Initialization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</a:t>
            </a: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</a:t>
            </a:r>
            <a:r>
              <a:rPr lang="en-GB" sz="2800" baseline="30000" dirty="0" err="1" smtClean="0"/>
              <a:t>marital_status</a:t>
            </a:r>
            <a:r>
              <a:rPr lang="en-GB" sz="2800" baseline="30000" dirty="0" smtClean="0"/>
              <a:t> = new Array(3); 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</a:t>
            </a:r>
            <a:r>
              <a:rPr lang="en-GB" sz="2800" baseline="30000" dirty="0" err="1" smtClean="0"/>
              <a:t>marital_status</a:t>
            </a:r>
            <a:r>
              <a:rPr lang="en-GB" sz="2800" baseline="30000" dirty="0" smtClean="0"/>
              <a:t>[0] = ‘Single’;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</a:t>
            </a:r>
            <a:r>
              <a:rPr lang="en-GB" sz="2800" baseline="30000" dirty="0" err="1" smtClean="0"/>
              <a:t>marital_status</a:t>
            </a:r>
            <a:r>
              <a:rPr lang="en-GB" sz="2800" baseline="30000" dirty="0" smtClean="0"/>
              <a:t>[1] = ‘Married’;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</a:t>
            </a:r>
            <a:r>
              <a:rPr lang="en-GB" sz="2800" baseline="30000" dirty="0" err="1" smtClean="0"/>
              <a:t>marital_status</a:t>
            </a:r>
            <a:r>
              <a:rPr lang="en-GB" sz="2800" baseline="30000" dirty="0" smtClean="0"/>
              <a:t>[2] = ‘Divorced’;</a:t>
            </a:r>
          </a:p>
          <a:p>
            <a:pPr>
              <a:lnSpc>
                <a:spcPts val="1000"/>
              </a:lnSpc>
            </a:pPr>
            <a:endParaRPr lang="en-GB" sz="2800" baseline="30000" dirty="0" smtClean="0"/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//Declaration and Initialization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 </a:t>
            </a:r>
            <a:r>
              <a:rPr lang="en-US" sz="2800" baseline="30000" dirty="0" err="1" smtClean="0"/>
              <a:t>var</a:t>
            </a:r>
            <a:r>
              <a:rPr lang="en-US" sz="2800" baseline="30000" dirty="0" smtClean="0"/>
              <a:t> </a:t>
            </a:r>
            <a:r>
              <a:rPr lang="en-US" sz="2800" baseline="30000" dirty="0" err="1" smtClean="0"/>
              <a:t>marital_status</a:t>
            </a:r>
            <a:r>
              <a:rPr lang="en-US" sz="2800" baseline="30000" dirty="0" smtClean="0"/>
              <a:t> = new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   Array(‘</a:t>
            </a:r>
            <a:r>
              <a:rPr lang="en-US" sz="2800" baseline="30000" dirty="0" err="1" smtClean="0"/>
              <a:t>Single’,’Married’,’Divorced</a:t>
            </a:r>
            <a:r>
              <a:rPr lang="en-US" sz="2800" baseline="30000" dirty="0" smtClean="0"/>
              <a:t>’);</a:t>
            </a:r>
          </a:p>
          <a:p>
            <a:pPr>
              <a:lnSpc>
                <a:spcPts val="1000"/>
              </a:lnSpc>
            </a:pPr>
            <a:endParaRPr lang="en-US" sz="2800" baseline="30000" dirty="0" smtClean="0"/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//Declaration and Initialization Without Array 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</a:t>
            </a: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</a:t>
            </a:r>
            <a:r>
              <a:rPr lang="en-GB" sz="2800" baseline="30000" dirty="0" err="1" smtClean="0"/>
              <a:t>marital_status</a:t>
            </a:r>
            <a:r>
              <a:rPr lang="en-GB" sz="2800" baseline="30000" dirty="0" smtClean="0"/>
              <a:t> = [‘</a:t>
            </a:r>
            <a:r>
              <a:rPr lang="en-GB" sz="2800" baseline="30000" dirty="0" err="1" smtClean="0"/>
              <a:t>Single’,’Married’,’Divorced</a:t>
            </a:r>
            <a:r>
              <a:rPr lang="en-GB" sz="2800" baseline="30000" dirty="0" smtClean="0"/>
              <a:t>’];</a:t>
            </a:r>
          </a:p>
          <a:p>
            <a:pPr>
              <a:lnSpc>
                <a:spcPts val="1000"/>
              </a:lnSpc>
            </a:pPr>
            <a:endParaRPr lang="en-GB" sz="2800" baseline="30000" dirty="0" smtClean="0"/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&lt;/script&gt;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411162"/>
          </a:xfrm>
        </p:spPr>
        <p:txBody>
          <a:bodyPr/>
          <a:lstStyle/>
          <a:p>
            <a:r>
              <a:rPr lang="en-US" dirty="0" smtClean="0"/>
              <a:t>Truy xuất mảng một chiều (1/4)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5344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>
                <a:latin typeface="Calibri" pitchFamily="34" charset="0"/>
                <a:cs typeface="Calibri" pitchFamily="34" charset="0"/>
              </a:rPr>
              <a:t>Để truy xuất mỗi phần tử mảng, sử dụng tên mảng và chỉ số phần tử đặt trong ngoặc vuông.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1524001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Truy xuất không dùng vòng lặp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28600" y="2133600"/>
            <a:ext cx="8534400" cy="1219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Ví dụ: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1" y="3505200"/>
            <a:ext cx="8229600" cy="137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800" baseline="30000" dirty="0" smtClean="0"/>
              <a:t>&lt;script&gt;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var</a:t>
            </a:r>
            <a:r>
              <a:rPr lang="en-US" sz="2800" baseline="30000" dirty="0" smtClean="0"/>
              <a:t> names = new Array(“John”, “David”, “Kevin”);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alert(‘List of Student Names:\n’ + names[0] + ‘,’ + ‘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‘ + names[1] + ‘,’ + ‘ ‘ + names[2]);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&lt;/script&gt;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228600"/>
            <a:ext cx="7924800" cy="411162"/>
          </a:xfrm>
        </p:spPr>
        <p:txBody>
          <a:bodyPr/>
          <a:lstStyle/>
          <a:p>
            <a:r>
              <a:rPr lang="en-US" dirty="0"/>
              <a:t>Truy xuất mảng một chiều </a:t>
            </a:r>
            <a:r>
              <a:rPr lang="en-US" dirty="0" smtClean="0"/>
              <a:t>(2/4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5344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Kết quả hiển thị: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4.13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11296"/>
            <a:ext cx="4953000" cy="198910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81000" y="3505201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8" name="Rounded Rectangle 7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Truy xuất sử dụng vòng lặp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52400" y="4191000"/>
            <a:ext cx="8534400" cy="1752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vi-VN" sz="2800" baseline="30000" dirty="0">
                <a:latin typeface="Calibri" pitchFamily="34" charset="0"/>
                <a:cs typeface="Calibri" pitchFamily="34" charset="0"/>
              </a:rPr>
              <a:t>Có thể dùng vòng lặp để duyệt qua các phần tử trong mảng.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vi-VN" sz="2800" baseline="30000" dirty="0">
                <a:latin typeface="Calibri" pitchFamily="34" charset="0"/>
                <a:cs typeface="Calibri" pitchFamily="34" charset="0"/>
              </a:rPr>
              <a:t>Khi dùng vòng lặp thường sử dụng kết hợp thuộc tính </a:t>
            </a:r>
            <a:r>
              <a:rPr lang="vi-VN" sz="2800" baseline="30000" dirty="0" err="1">
                <a:latin typeface="Calibri" pitchFamily="34" charset="0"/>
                <a:cs typeface="Calibri" pitchFamily="34" charset="0"/>
              </a:rPr>
              <a:t>length</a:t>
            </a:r>
            <a:r>
              <a:rPr lang="vi-VN" sz="2800" baseline="30000" dirty="0">
                <a:latin typeface="Calibri" pitchFamily="34" charset="0"/>
                <a:cs typeface="Calibri" pitchFamily="34" charset="0"/>
              </a:rPr>
              <a:t> để lấy về tổng số phần tử trong mảng</a:t>
            </a:r>
            <a:r>
              <a:rPr lang="vi-VN" sz="2800" baseline="300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solidFill>
                  <a:schemeClr val="dk1"/>
                </a:solidFill>
                <a:latin typeface="Calibri" pitchFamily="34" charset="0"/>
                <a:cs typeface="Calibri" pitchFamily="34" charset="0"/>
              </a:rPr>
              <a:t>Ví dụ: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411162"/>
          </a:xfrm>
        </p:spPr>
        <p:txBody>
          <a:bodyPr/>
          <a:lstStyle/>
          <a:p>
            <a:r>
              <a:rPr lang="en-US" dirty="0"/>
              <a:t>Truy xuất mảng một chiều </a:t>
            </a:r>
            <a:r>
              <a:rPr lang="en-US" dirty="0" smtClean="0"/>
              <a:t>(3/4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1" y="1757127"/>
            <a:ext cx="7772399" cy="2814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800" baseline="30000" dirty="0" smtClean="0"/>
              <a:t>&lt;script&gt;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</a:t>
            </a: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sum = 0;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</a:t>
            </a: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marks = new Array(5);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for(</a:t>
            </a: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=0; 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&lt;</a:t>
            </a:r>
            <a:r>
              <a:rPr lang="en-GB" sz="2800" baseline="30000" dirty="0" err="1" smtClean="0"/>
              <a:t>marks.length</a:t>
            </a:r>
            <a:r>
              <a:rPr lang="en-GB" sz="2800" baseline="30000" dirty="0" smtClean="0"/>
              <a:t>; 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++)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{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marks[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] = </a:t>
            </a:r>
            <a:r>
              <a:rPr lang="en-GB" sz="2800" baseline="30000" dirty="0" err="1" smtClean="0"/>
              <a:t>parseInt</a:t>
            </a:r>
            <a:r>
              <a:rPr lang="en-GB" sz="2800" baseline="30000" dirty="0" smtClean="0"/>
              <a:t>(prompt(‘Enter Marks:’, ‘’));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sum = sum + marks[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];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}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alert(‘Average of Marks: ‘ + (sum/</a:t>
            </a:r>
            <a:r>
              <a:rPr lang="en-US" sz="2800" baseline="30000" dirty="0" err="1" smtClean="0"/>
              <a:t>marks.length</a:t>
            </a:r>
            <a:r>
              <a:rPr lang="en-US" sz="2800" baseline="30000" dirty="0" smtClean="0"/>
              <a:t>));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&lt;/script&gt;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411162"/>
          </a:xfrm>
        </p:spPr>
        <p:txBody>
          <a:bodyPr/>
          <a:lstStyle/>
          <a:p>
            <a:r>
              <a:rPr lang="en-US" dirty="0"/>
              <a:t>Truy xuất mảng một chiều </a:t>
            </a:r>
            <a:r>
              <a:rPr lang="en-US" dirty="0" smtClean="0"/>
              <a:t>(4/4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762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Kết quả hiển thị: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4.14.tif"/>
          <p:cNvPicPr>
            <a:picLocks noChangeAspect="1"/>
          </p:cNvPicPr>
          <p:nvPr/>
        </p:nvPicPr>
        <p:blipFill>
          <a:blip r:embed="rId2"/>
          <a:srcRect l="1059" r="2752" b="3571"/>
          <a:stretch>
            <a:fillRect/>
          </a:stretch>
        </p:blipFill>
        <p:spPr>
          <a:xfrm>
            <a:off x="1143000" y="1600200"/>
            <a:ext cx="6922911" cy="236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71528806"/>
              </p:ext>
            </p:extLst>
          </p:nvPr>
        </p:nvGraphicFramePr>
        <p:xfrm>
          <a:off x="304800" y="990600"/>
          <a:ext cx="84582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228600" y="4495800"/>
            <a:ext cx="81534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>
                <a:latin typeface="Calibri" pitchFamily="34" charset="0"/>
                <a:cs typeface="Calibri" pitchFamily="34" charset="0"/>
              </a:rPr>
              <a:t>JavaScript hỗ trợ 3 kiểu vòng lặp sau: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4876800"/>
            <a:ext cx="8153400" cy="1219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/>
              <a:t>while</a:t>
            </a: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/>
              <a:t>for</a:t>
            </a: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/>
              <a:t>do-while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21966C-DB9B-4CD9-8832-4E357850F7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>
                                            <p:graphicEl>
                                              <a:dgm id="{A021966C-DB9B-4CD9-8832-4E357850F7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Mảng nhiều chiều (1/2)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143000"/>
            <a:ext cx="8686800" cy="1447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vi-VN" sz="2800" baseline="30000" dirty="0">
                <a:latin typeface="Calibri" pitchFamily="34" charset="0"/>
                <a:cs typeface="Calibri" pitchFamily="34" charset="0"/>
              </a:rPr>
              <a:t>Mảng hai chiều là trường hợp thông dụng nhất của mảng nhiều chiều.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vi-VN" sz="2800" baseline="30000" dirty="0">
                <a:latin typeface="Calibri" pitchFamily="34" charset="0"/>
                <a:cs typeface="Calibri" pitchFamily="34" charset="0"/>
              </a:rPr>
              <a:t>Mảng hai chiều có thể hiểu là một mảng 1 </a:t>
            </a:r>
            <a:r>
              <a:rPr lang="vi-VN" sz="2800" baseline="30000" dirty="0" smtClean="0">
                <a:latin typeface="Calibri" pitchFamily="34" charset="0"/>
                <a:cs typeface="Calibri" pitchFamily="34" charset="0"/>
              </a:rPr>
              <a:t>chiều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(mảng cha)</a:t>
            </a:r>
            <a:r>
              <a:rPr lang="vi-VN" sz="2800" baseline="300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vi-VN" sz="2800" baseline="30000" dirty="0">
                <a:latin typeface="Calibri" pitchFamily="34" charset="0"/>
                <a:cs typeface="Calibri" pitchFamily="34" charset="0"/>
              </a:rPr>
              <a:t>mà mỗi phần tử của nó lại là một mảng 1 </a:t>
            </a:r>
            <a:r>
              <a:rPr lang="vi-VN" sz="2800" baseline="30000" dirty="0" smtClean="0">
                <a:latin typeface="Calibri" pitchFamily="34" charset="0"/>
                <a:cs typeface="Calibri" pitchFamily="34" charset="0"/>
              </a:rPr>
              <a:t>chiều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(mảng con)</a:t>
            </a:r>
            <a:r>
              <a:rPr lang="vi-VN" sz="2800" baseline="300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750697"/>
            <a:ext cx="5185488" cy="19662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Mảng nhiều chiều </a:t>
            </a:r>
            <a:r>
              <a:rPr lang="en-US" dirty="0" smtClean="0"/>
              <a:t>(2/2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1534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Cú pháp: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810" y="1295400"/>
            <a:ext cx="1371600" cy="293414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Syntax: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140" y="1711943"/>
            <a:ext cx="7975260" cy="842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30000" dirty="0" err="1" smtClean="0"/>
              <a:t>var</a:t>
            </a:r>
            <a:r>
              <a:rPr lang="en-US" sz="2800" baseline="30000" dirty="0" smtClean="0"/>
              <a:t> </a:t>
            </a:r>
            <a:r>
              <a:rPr lang="en-US" sz="2800" baseline="30000" dirty="0" err="1" smtClean="0"/>
              <a:t>variable_name</a:t>
            </a:r>
            <a:r>
              <a:rPr lang="en-US" sz="2800" baseline="30000" dirty="0" smtClean="0"/>
              <a:t> = new Array(size); //Declaration</a:t>
            </a:r>
          </a:p>
          <a:p>
            <a:r>
              <a:rPr lang="en-US" sz="2800" baseline="30000" dirty="0" err="1" smtClean="0"/>
              <a:t>variable_name</a:t>
            </a:r>
            <a:r>
              <a:rPr lang="en-US" sz="2800" baseline="30000" dirty="0" smtClean="0"/>
              <a:t>[index] = new Array(‘value1’,’value2’..);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381000" y="2590800"/>
            <a:ext cx="75438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Trong đó,</a:t>
            </a: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err="1" smtClean="0"/>
              <a:t>variable_name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là tên mảng.</a:t>
            </a: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index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là chi số.</a:t>
            </a: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4038600"/>
            <a:ext cx="86868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Ví dụ: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Picture 9" descr="Figure 14.16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343400"/>
            <a:ext cx="6785610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Truy xuất mảng hai chiều (1/3)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106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>
                <a:latin typeface="Calibri" pitchFamily="34" charset="0"/>
                <a:cs typeface="Calibri" pitchFamily="34" charset="0"/>
              </a:rPr>
              <a:t>Có thể sử dụng vòng lặp để truy xuất vào các phần tử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của cả </a:t>
            </a:r>
            <a:r>
              <a:rPr lang="en-US" sz="2800" baseline="30000" dirty="0">
                <a:latin typeface="Calibri" pitchFamily="34" charset="0"/>
                <a:cs typeface="Calibri" pitchFamily="34" charset="0"/>
              </a:rPr>
              <a:t>mảng cha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và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mảng </a:t>
            </a:r>
            <a:r>
              <a:rPr lang="en-US" sz="2800" baseline="30000" dirty="0">
                <a:latin typeface="Calibri" pitchFamily="34" charset="0"/>
                <a:cs typeface="Calibri" pitchFamily="34" charset="0"/>
              </a:rPr>
              <a:t>con.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1447800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Truy xuất không dùng vòng lặp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28600" y="2057400"/>
            <a:ext cx="8534400" cy="61786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Ví dụ: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1" y="2747727"/>
            <a:ext cx="8382000" cy="3826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800" baseline="30000" dirty="0" smtClean="0"/>
              <a:t>&lt;script&gt;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</a:t>
            </a: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employees = new Array(3);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employees[0] = new Array(‘John’, ‘25’, ‘New Jersey’);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employees[1] = new Array(‘David’, ‘21’, ‘California’);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</a:t>
            </a:r>
            <a:r>
              <a:rPr lang="en-GB" sz="2800" baseline="30000" dirty="0" err="1" smtClean="0"/>
              <a:t>document.write</a:t>
            </a:r>
            <a:r>
              <a:rPr lang="en-GB" sz="2800" baseline="30000" dirty="0" smtClean="0"/>
              <a:t>(‘&lt;H3&gt; Employee Details &lt;/H3&gt;’);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document.write</a:t>
            </a:r>
            <a:r>
              <a:rPr lang="en-US" sz="2800" baseline="30000" dirty="0" smtClean="0"/>
              <a:t>(‘&lt;P&gt;&lt;B&gt;Name: &lt;/B&gt;’ + employees[0][0] +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‘&lt;/P&gt;’);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</a:t>
            </a:r>
            <a:r>
              <a:rPr lang="en-GB" sz="2800" baseline="30000" dirty="0" err="1" smtClean="0"/>
              <a:t>document.write</a:t>
            </a:r>
            <a:r>
              <a:rPr lang="en-GB" sz="2800" baseline="30000" dirty="0" smtClean="0"/>
              <a:t>(‘&lt;P&gt;&lt;B&gt;Location: &lt;/B&gt;’ + employees[0][2] 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+ ‘&lt;/P&gt;’); 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document.write</a:t>
            </a:r>
            <a:r>
              <a:rPr lang="en-US" sz="2800" baseline="30000" dirty="0" smtClean="0"/>
              <a:t>(‘&lt;P&gt;&lt;B&gt;Name: &lt;/B&gt;’ + employees[1][0]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+ ‘&lt;/P&gt;’);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</a:t>
            </a:r>
            <a:r>
              <a:rPr lang="en-GB" sz="2800" baseline="30000" dirty="0" err="1" smtClean="0"/>
              <a:t>document.write</a:t>
            </a:r>
            <a:r>
              <a:rPr lang="en-GB" sz="2800" baseline="30000" dirty="0" smtClean="0"/>
              <a:t>(‘&lt;P&gt;&lt;B&gt;Location: &lt;/B&gt;’ + employees[1][2] 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+ ‘&lt;/P&gt;’);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&lt;/script&gt;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Truy xuất mảng hai chiều </a:t>
            </a:r>
            <a:r>
              <a:rPr lang="en-US" dirty="0" smtClean="0"/>
              <a:t>(2/3)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838200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Truy xuất sử dụng vòng lặp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28600" y="1447800"/>
            <a:ext cx="8534400" cy="61786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Ví dụ: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2087463"/>
            <a:ext cx="83820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800" baseline="30000" dirty="0" smtClean="0"/>
              <a:t>&lt;script&gt;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</a:t>
            </a: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products = new Array(2);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products[0] = new Array(‘Monitor’, ‘236.75’);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products[1] = new Array(‘Keyboard’, ‘45.50’);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document.write</a:t>
            </a:r>
            <a:r>
              <a:rPr lang="en-US" sz="2800" baseline="30000" dirty="0" smtClean="0"/>
              <a:t>(‘&lt;TABLE border=1&gt;&lt;TR&gt;&lt;TH&gt;Name&lt;/TH&gt;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 &lt;TH&gt;Price&lt;/TH&gt;&lt;/TR&gt;’);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for(</a:t>
            </a: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=0; 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&lt;</a:t>
            </a:r>
            <a:r>
              <a:rPr lang="en-GB" sz="2800" baseline="30000" dirty="0" err="1" smtClean="0"/>
              <a:t>products.length</a:t>
            </a:r>
            <a:r>
              <a:rPr lang="en-GB" sz="2800" baseline="30000" dirty="0" smtClean="0"/>
              <a:t>; 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++)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{  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</a:t>
            </a:r>
            <a:r>
              <a:rPr lang="en-GB" sz="2800" baseline="30000" dirty="0" err="1" smtClean="0"/>
              <a:t>document.write</a:t>
            </a:r>
            <a:r>
              <a:rPr lang="en-GB" sz="2800" baseline="30000" dirty="0" smtClean="0"/>
              <a:t>(‘&lt;TR&gt;’);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for(</a:t>
            </a: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j=0; j&lt;products[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].length; j++)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{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  </a:t>
            </a:r>
            <a:r>
              <a:rPr lang="en-GB" sz="2800" baseline="30000" dirty="0" err="1" smtClean="0"/>
              <a:t>document.write</a:t>
            </a:r>
            <a:r>
              <a:rPr lang="en-GB" sz="2800" baseline="30000" dirty="0" smtClean="0"/>
              <a:t>(‘&lt;TD&gt;’ + products[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][j] + ‘&lt;/TD&gt;’);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}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</a:t>
            </a:r>
            <a:r>
              <a:rPr lang="en-GB" sz="2800" baseline="30000" dirty="0" err="1" smtClean="0"/>
              <a:t>document.write</a:t>
            </a:r>
            <a:r>
              <a:rPr lang="en-GB" sz="2800" baseline="30000" dirty="0" smtClean="0"/>
              <a:t>(‘&lt;/TR&gt;’);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}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</a:t>
            </a:r>
            <a:r>
              <a:rPr lang="en-GB" sz="2800" baseline="30000" dirty="0" err="1" smtClean="0"/>
              <a:t>document.write</a:t>
            </a:r>
            <a:r>
              <a:rPr lang="en-GB" sz="2800" baseline="30000" dirty="0" smtClean="0"/>
              <a:t>(‘&lt;/TABLE&gt;’);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&lt;/script&gt;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Truy xuất mảng hai chiều </a:t>
            </a:r>
            <a:r>
              <a:rPr lang="en-US" dirty="0" smtClean="0"/>
              <a:t>(3/3)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1"/>
            <a:ext cx="8534400" cy="990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Kết quả hiển thị: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4.18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590800"/>
            <a:ext cx="5638800" cy="23227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Các phương thức của mảng (1/3)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46606298"/>
              </p:ext>
            </p:extLst>
          </p:nvPr>
        </p:nvGraphicFramePr>
        <p:xfrm>
          <a:off x="304800" y="914400"/>
          <a:ext cx="84582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01417"/>
              </p:ext>
            </p:extLst>
          </p:nvPr>
        </p:nvGraphicFramePr>
        <p:xfrm>
          <a:off x="762000" y="3362325"/>
          <a:ext cx="7391400" cy="325120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715861"/>
                <a:gridCol w="5675539"/>
              </a:tblGrid>
              <a:tr h="3744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Phương thức</a:t>
                      </a: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400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Mô tả</a:t>
                      </a:r>
                      <a:endParaRPr lang="en-US" sz="240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744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Concat</a:t>
                      </a: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Kết hợp mảng hiện tại với các phần tử mới của một hoặc nhiều mảng khác.</a:t>
                      </a: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44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join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Ghép toàn bộ giá trị của tất cả các phần tử mảng thành một chuỗi.</a:t>
                      </a: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44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pop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Lấy ra phần tử cuối cùng của mảng.</a:t>
                      </a: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44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push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Gắn thêm một hoặc nhiều phần tử vào cuối mảng.</a:t>
                      </a: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457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sort</a:t>
                      </a:r>
                      <a:endParaRPr lang="en-US" sz="2400" b="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Sắp xếp các phần tử mảng theo thứ tự tăng dần.</a:t>
                      </a: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28600" y="2971800"/>
            <a:ext cx="81534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vi-VN" sz="2800" baseline="30000" dirty="0">
                <a:latin typeface="Calibri" pitchFamily="34" charset="0"/>
                <a:cs typeface="Calibri" pitchFamily="34" charset="0"/>
              </a:rPr>
              <a:t>Một số phương thức hay được sử dụng của mảng: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Các phương thức của mảng </a:t>
            </a:r>
            <a:r>
              <a:rPr lang="en-US" dirty="0" smtClean="0"/>
              <a:t>(2/3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534400" cy="61786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Ví dụ: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569914"/>
            <a:ext cx="8382000" cy="460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aseline="30000" dirty="0" smtClean="0"/>
              <a:t>&lt;script&gt;</a:t>
            </a:r>
          </a:p>
          <a:p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var</a:t>
            </a:r>
            <a:r>
              <a:rPr lang="en-US" sz="2800" baseline="30000" dirty="0" smtClean="0"/>
              <a:t> flowers = new Array(‘Rose’, ‘Sunflower’, ‘Daisy’);</a:t>
            </a:r>
          </a:p>
          <a:p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document.write</a:t>
            </a:r>
            <a:r>
              <a:rPr lang="en-US" sz="2800" baseline="30000" dirty="0" smtClean="0"/>
              <a:t>(‘Number of flowers: ‘ + </a:t>
            </a:r>
            <a:r>
              <a:rPr lang="en-US" sz="2800" baseline="30000" dirty="0" err="1" smtClean="0"/>
              <a:t>flowers.length</a:t>
            </a:r>
            <a:r>
              <a:rPr lang="en-US" sz="2800" baseline="30000" dirty="0" smtClean="0"/>
              <a:t> +</a:t>
            </a:r>
          </a:p>
          <a:p>
            <a:r>
              <a:rPr lang="en-US" sz="2800" baseline="30000" dirty="0" smtClean="0"/>
              <a:t>  ‘&lt;</a:t>
            </a:r>
            <a:r>
              <a:rPr lang="en-US" sz="2800" baseline="30000" dirty="0" err="1" smtClean="0"/>
              <a:t>br</a:t>
            </a:r>
            <a:r>
              <a:rPr lang="en-US" sz="2800" baseline="30000" dirty="0" smtClean="0"/>
              <a:t>/&gt;’);</a:t>
            </a:r>
          </a:p>
          <a:p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document.write</a:t>
            </a:r>
            <a:r>
              <a:rPr lang="en-US" sz="2800" baseline="30000" dirty="0" smtClean="0"/>
              <a:t>(‘Flowers: ‘ + </a:t>
            </a:r>
            <a:r>
              <a:rPr lang="en-US" sz="2800" baseline="30000" dirty="0" err="1" smtClean="0"/>
              <a:t>flowers.join</a:t>
            </a:r>
            <a:r>
              <a:rPr lang="en-US" sz="2800" baseline="30000" dirty="0" smtClean="0"/>
              <a:t>(‘, ‘) + </a:t>
            </a:r>
          </a:p>
          <a:p>
            <a:r>
              <a:rPr lang="en-US" sz="2800" baseline="30000" dirty="0" smtClean="0"/>
              <a:t>  ‘&lt;</a:t>
            </a:r>
            <a:r>
              <a:rPr lang="en-US" sz="2800" baseline="30000" dirty="0" err="1" smtClean="0"/>
              <a:t>br</a:t>
            </a:r>
            <a:r>
              <a:rPr lang="en-US" sz="2800" baseline="30000" dirty="0" smtClean="0"/>
              <a:t>/&gt;’);</a:t>
            </a:r>
          </a:p>
          <a:p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document.write</a:t>
            </a:r>
            <a:r>
              <a:rPr lang="en-US" sz="2800" baseline="30000" dirty="0" smtClean="0"/>
              <a:t>(‘Orchid and Lily are Added: ‘ + </a:t>
            </a:r>
          </a:p>
          <a:p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flowers.push</a:t>
            </a:r>
            <a:r>
              <a:rPr lang="en-US" sz="2800" baseline="30000" dirty="0" smtClean="0"/>
              <a:t>(“Orchid”, “Lily”) + ‘&lt;</a:t>
            </a:r>
            <a:r>
              <a:rPr lang="en-US" sz="2800" baseline="30000" dirty="0" err="1" smtClean="0"/>
              <a:t>br</a:t>
            </a:r>
            <a:r>
              <a:rPr lang="en-US" sz="2800" baseline="30000" dirty="0" smtClean="0"/>
              <a:t>/&gt;’);</a:t>
            </a:r>
          </a:p>
          <a:p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document.write</a:t>
            </a:r>
            <a:r>
              <a:rPr lang="en-US" sz="2800" baseline="30000" dirty="0" smtClean="0"/>
              <a:t>(‘Flowers (In Ascending Order): ‘ + </a:t>
            </a:r>
          </a:p>
          <a:p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flowers.sort</a:t>
            </a:r>
            <a:r>
              <a:rPr lang="en-US" sz="2800" baseline="30000" dirty="0" smtClean="0"/>
              <a:t>() + ‘&lt;</a:t>
            </a:r>
            <a:r>
              <a:rPr lang="en-US" sz="2800" baseline="30000" dirty="0" err="1" smtClean="0"/>
              <a:t>br</a:t>
            </a:r>
            <a:r>
              <a:rPr lang="en-US" sz="2800" baseline="30000" dirty="0" smtClean="0"/>
              <a:t>/&gt;’);</a:t>
            </a:r>
          </a:p>
          <a:p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document.write</a:t>
            </a:r>
            <a:r>
              <a:rPr lang="en-US" sz="2800" baseline="30000" dirty="0" smtClean="0"/>
              <a:t>(‘Flowers Removed: ‘ + flowers.pop() </a:t>
            </a:r>
          </a:p>
          <a:p>
            <a:r>
              <a:rPr lang="en-US" sz="2800" baseline="30000" dirty="0" smtClean="0"/>
              <a:t>  +’&lt;</a:t>
            </a:r>
            <a:r>
              <a:rPr lang="en-US" sz="2800" baseline="30000" dirty="0" err="1" smtClean="0"/>
              <a:t>br</a:t>
            </a:r>
            <a:r>
              <a:rPr lang="en-US" sz="2800" baseline="30000" dirty="0" smtClean="0"/>
              <a:t>/&gt;’);</a:t>
            </a:r>
          </a:p>
          <a:p>
            <a:r>
              <a:rPr lang="en-GB" sz="2800" baseline="30000" dirty="0" smtClean="0"/>
              <a:t>&lt;/script&gt;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Các phương thức của mảng </a:t>
            </a:r>
            <a:r>
              <a:rPr lang="en-US" dirty="0" smtClean="0"/>
              <a:t>(3/3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1"/>
            <a:ext cx="8534400" cy="457199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Kết quả hiển thị: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4.19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400"/>
            <a:ext cx="7262154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Vòng lặp </a:t>
            </a:r>
            <a:r>
              <a:rPr lang="en-US" dirty="0" err="1" smtClean="0"/>
              <a:t>for..in</a:t>
            </a:r>
            <a:r>
              <a:rPr lang="en-US" dirty="0" smtClean="0"/>
              <a:t> (1/3)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27460327"/>
              </p:ext>
            </p:extLst>
          </p:nvPr>
        </p:nvGraphicFramePr>
        <p:xfrm>
          <a:off x="304800" y="914400"/>
          <a:ext cx="8458200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/>
          <p:cNvSpPr/>
          <p:nvPr/>
        </p:nvSpPr>
        <p:spPr>
          <a:xfrm>
            <a:off x="478810" y="3156643"/>
            <a:ext cx="1371600" cy="293414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Syntax: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140" y="3616943"/>
            <a:ext cx="4945585" cy="1183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800" baseline="30000" dirty="0" smtClean="0"/>
              <a:t>for (</a:t>
            </a:r>
            <a:r>
              <a:rPr lang="en-US" sz="2800" baseline="30000" dirty="0" err="1" smtClean="0"/>
              <a:t>variable_name</a:t>
            </a:r>
            <a:r>
              <a:rPr lang="en-US" sz="2800" baseline="30000" dirty="0" smtClean="0"/>
              <a:t> in </a:t>
            </a:r>
            <a:r>
              <a:rPr lang="en-US" sz="2800" baseline="30000" dirty="0" err="1" smtClean="0"/>
              <a:t>array_name</a:t>
            </a:r>
            <a:r>
              <a:rPr lang="en-US" sz="2800" baseline="30000" dirty="0" smtClean="0"/>
              <a:t>)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{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   //statements;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}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381000" y="4648200"/>
            <a:ext cx="75438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Trong đó,</a:t>
            </a: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err="1" smtClean="0"/>
              <a:t>variable_name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là tên biến được gán cho từng giá trị của mỗi phần tử mảng.</a:t>
            </a: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err="1" smtClean="0"/>
              <a:t>array_name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tên mảng cần duyệt.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  <p:bldP spid="7" grpId="0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Vòng lặp </a:t>
            </a:r>
            <a:r>
              <a:rPr lang="en-US" dirty="0" err="1"/>
              <a:t>for..in</a:t>
            </a:r>
            <a:r>
              <a:rPr lang="en-US" dirty="0"/>
              <a:t> </a:t>
            </a:r>
            <a:r>
              <a:rPr lang="en-US" dirty="0" smtClean="0"/>
              <a:t>(2/3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06135"/>
            <a:ext cx="8534400" cy="61786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Ví dụ: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1822450"/>
            <a:ext cx="8382000" cy="328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800" baseline="30000" dirty="0" smtClean="0"/>
              <a:t>&lt;script&gt;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var</a:t>
            </a:r>
            <a:r>
              <a:rPr lang="en-US" sz="2800" baseline="30000" dirty="0" smtClean="0"/>
              <a:t> books = new Array(‘Beginning CSS 3.0’,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  ‘Introduction to HTML5’, ‘HTML5 in Mobile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   Development’);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document.write</a:t>
            </a:r>
            <a:r>
              <a:rPr lang="en-US" sz="2800" baseline="30000" dirty="0" smtClean="0"/>
              <a:t>(‘&lt;H3&gt; List of Books &lt;/H3&gt;’);</a:t>
            </a:r>
          </a:p>
          <a:p>
            <a:pPr>
              <a:lnSpc>
                <a:spcPts val="1000"/>
              </a:lnSpc>
            </a:pPr>
            <a:endParaRPr lang="en-GB" sz="2800" baseline="30000" dirty="0" smtClean="0"/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for(</a:t>
            </a: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 in books)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{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 </a:t>
            </a:r>
            <a:r>
              <a:rPr lang="en-GB" sz="2800" baseline="30000" dirty="0" err="1" smtClean="0"/>
              <a:t>document.write</a:t>
            </a:r>
            <a:r>
              <a:rPr lang="en-GB" sz="2800" baseline="30000" dirty="0" smtClean="0"/>
              <a:t>(books[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] + ‘&lt;</a:t>
            </a:r>
            <a:r>
              <a:rPr lang="en-GB" sz="2800" baseline="30000" dirty="0" err="1" smtClean="0"/>
              <a:t>br</a:t>
            </a:r>
            <a:r>
              <a:rPr lang="en-GB" sz="2800" baseline="30000" dirty="0" smtClean="0"/>
              <a:t>/&gt;’);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}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&lt;/script&gt;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Vòng lặp while (1/4)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00732294"/>
              </p:ext>
            </p:extLst>
          </p:nvPr>
        </p:nvGraphicFramePr>
        <p:xfrm>
          <a:off x="304800" y="914400"/>
          <a:ext cx="84582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Figure 14.1.t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5238" y="3886200"/>
            <a:ext cx="3336324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Vòng lặp </a:t>
            </a:r>
            <a:r>
              <a:rPr lang="en-US" dirty="0" err="1"/>
              <a:t>for..in</a:t>
            </a:r>
            <a:r>
              <a:rPr lang="en-US" dirty="0"/>
              <a:t> </a:t>
            </a:r>
            <a:r>
              <a:rPr lang="en-US" dirty="0" smtClean="0"/>
              <a:t>(3/3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1"/>
            <a:ext cx="8534400" cy="457199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Kết quả hiển thị: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4.20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71600"/>
            <a:ext cx="6611582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Tổng kết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" y="1061621"/>
            <a:ext cx="8305800" cy="3252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vi-VN" sz="2800" baseline="30000" dirty="0">
                <a:latin typeface="Calibri" pitchFamily="34" charset="0"/>
                <a:cs typeface="Calibri" pitchFamily="34" charset="0"/>
              </a:rPr>
              <a:t>Vòng lặp cho phép thực thi một câu lệnh hoặc một khối lệnh nhiều lần.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endParaRPr lang="vi-VN" sz="2800" baseline="30000" dirty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vi-VN" sz="2800" baseline="30000" dirty="0" err="1">
                <a:latin typeface="Calibri" pitchFamily="34" charset="0"/>
                <a:cs typeface="Calibri" pitchFamily="34" charset="0"/>
              </a:rPr>
              <a:t>JavaScript</a:t>
            </a:r>
            <a:r>
              <a:rPr lang="vi-VN" sz="2800" baseline="30000" dirty="0">
                <a:latin typeface="Calibri" pitchFamily="34" charset="0"/>
                <a:cs typeface="Calibri" pitchFamily="34" charset="0"/>
              </a:rPr>
              <a:t> hỗ trợ ba kiểu vòng lặp sau: </a:t>
            </a:r>
            <a:r>
              <a:rPr lang="vi-VN" sz="2800" baseline="30000" dirty="0" err="1">
                <a:latin typeface="Calibri" pitchFamily="34" charset="0"/>
                <a:cs typeface="Calibri" pitchFamily="34" charset="0"/>
              </a:rPr>
              <a:t>while</a:t>
            </a:r>
            <a:r>
              <a:rPr lang="vi-VN" sz="2800" baseline="30000" dirty="0">
                <a:latin typeface="Calibri" pitchFamily="34" charset="0"/>
                <a:cs typeface="Calibri" pitchFamily="34" charset="0"/>
              </a:rPr>
              <a:t>, </a:t>
            </a:r>
            <a:r>
              <a:rPr lang="vi-VN" sz="2800" baseline="30000" dirty="0" err="1">
                <a:latin typeface="Calibri" pitchFamily="34" charset="0"/>
                <a:cs typeface="Calibri" pitchFamily="34" charset="0"/>
              </a:rPr>
              <a:t>for</a:t>
            </a:r>
            <a:r>
              <a:rPr lang="vi-VN" sz="2800" baseline="30000" dirty="0">
                <a:latin typeface="Calibri" pitchFamily="34" charset="0"/>
                <a:cs typeface="Calibri" pitchFamily="34" charset="0"/>
              </a:rPr>
              <a:t> và do..</a:t>
            </a:r>
            <a:r>
              <a:rPr lang="vi-VN" sz="2800" baseline="30000" dirty="0" err="1">
                <a:latin typeface="Calibri" pitchFamily="34" charset="0"/>
                <a:cs typeface="Calibri" pitchFamily="34" charset="0"/>
              </a:rPr>
              <a:t>while</a:t>
            </a:r>
            <a:r>
              <a:rPr lang="vi-VN" sz="2800" baseline="30000" dirty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endParaRPr lang="vi-VN" sz="2800" baseline="30000" dirty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vi-VN" sz="2800" baseline="30000" dirty="0">
                <a:latin typeface="Calibri" pitchFamily="34" charset="0"/>
                <a:cs typeface="Calibri" pitchFamily="34" charset="0"/>
              </a:rPr>
              <a:t>Câu lệnh </a:t>
            </a:r>
            <a:r>
              <a:rPr lang="vi-VN" sz="2800" baseline="30000" dirty="0" err="1">
                <a:latin typeface="Calibri" pitchFamily="34" charset="0"/>
                <a:cs typeface="Calibri" pitchFamily="34" charset="0"/>
              </a:rPr>
              <a:t>break</a:t>
            </a:r>
            <a:r>
              <a:rPr lang="vi-VN" sz="2800" baseline="30000" dirty="0">
                <a:latin typeface="Calibri" pitchFamily="34" charset="0"/>
                <a:cs typeface="Calibri" pitchFamily="34" charset="0"/>
              </a:rPr>
              <a:t> được sử dụng để kết thúc vòng lặp ngay lập tức.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endParaRPr lang="vi-VN" sz="2800" baseline="30000" dirty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vi-VN" sz="2800" baseline="30000" dirty="0">
                <a:latin typeface="Calibri" pitchFamily="34" charset="0"/>
                <a:cs typeface="Calibri" pitchFamily="34" charset="0"/>
              </a:rPr>
              <a:t>Câu lệnh </a:t>
            </a:r>
            <a:r>
              <a:rPr lang="vi-VN" sz="2800" baseline="30000" dirty="0" err="1">
                <a:latin typeface="Calibri" pitchFamily="34" charset="0"/>
                <a:cs typeface="Calibri" pitchFamily="34" charset="0"/>
              </a:rPr>
              <a:t>continue</a:t>
            </a:r>
            <a:r>
              <a:rPr lang="vi-VN" sz="2800" baseline="30000" dirty="0">
                <a:latin typeface="Calibri" pitchFamily="34" charset="0"/>
                <a:cs typeface="Calibri" pitchFamily="34" charset="0"/>
              </a:rPr>
              <a:t> kết thúc lần lặp hiện thời và chuyển ngay sang lần lặp kế tiếp.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endParaRPr lang="vi-VN" sz="2800" baseline="30000" dirty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vi-VN" sz="2800" baseline="30000" dirty="0" err="1">
                <a:latin typeface="Calibri" pitchFamily="34" charset="0"/>
                <a:cs typeface="Calibri" pitchFamily="34" charset="0"/>
              </a:rPr>
              <a:t>JavaScript</a:t>
            </a:r>
            <a:r>
              <a:rPr lang="vi-VN" sz="2800" baseline="30000" dirty="0">
                <a:latin typeface="Calibri" pitchFamily="34" charset="0"/>
                <a:cs typeface="Calibri" pitchFamily="34" charset="0"/>
              </a:rPr>
              <a:t> hỗ trợ hai loại mảng là: mảng một chiều và mảng nhiều chiều.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endParaRPr lang="vi-VN" sz="2800" baseline="30000" dirty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vi-VN" sz="2800" baseline="30000" dirty="0">
                <a:latin typeface="Calibri" pitchFamily="34" charset="0"/>
                <a:cs typeface="Calibri" pitchFamily="34" charset="0"/>
              </a:rPr>
              <a:t>Vòng lặp </a:t>
            </a:r>
            <a:r>
              <a:rPr lang="vi-VN" sz="2800" baseline="30000" dirty="0" err="1">
                <a:latin typeface="Calibri" pitchFamily="34" charset="0"/>
                <a:cs typeface="Calibri" pitchFamily="34" charset="0"/>
              </a:rPr>
              <a:t>for</a:t>
            </a:r>
            <a:r>
              <a:rPr lang="vi-VN" sz="2800" baseline="30000" dirty="0">
                <a:latin typeface="Calibri" pitchFamily="34" charset="0"/>
                <a:cs typeface="Calibri" pitchFamily="34" charset="0"/>
              </a:rPr>
              <a:t>..in cho phép duyệt qua toàn bộ phần tử của một đối tượng.</a:t>
            </a: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Vòng lặp while </a:t>
            </a:r>
            <a:r>
              <a:rPr lang="en-US" dirty="0" smtClean="0"/>
              <a:t>(2/4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Cú pháp của vòng lặp while như sau: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810" y="1447800"/>
            <a:ext cx="1371600" cy="293414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Syntax: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140" y="1864343"/>
            <a:ext cx="2637260" cy="1183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800" baseline="30000" dirty="0" smtClean="0"/>
              <a:t>while (condition)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{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// statements;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}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381000" y="2895600"/>
            <a:ext cx="7543800" cy="1143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Trong đó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</a:t>
            </a: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condition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là biểu thức điều kiện.</a:t>
            </a: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40386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Ví dụ: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1740" y="4808367"/>
            <a:ext cx="1915909" cy="982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30000" dirty="0" smtClean="0"/>
              <a:t>&lt;script&gt;</a:t>
            </a:r>
          </a:p>
          <a:p>
            <a:r>
              <a:rPr lang="en-US" sz="2800" baseline="30000" dirty="0" err="1" smtClean="0"/>
              <a:t>var</a:t>
            </a:r>
            <a:r>
              <a:rPr lang="en-US" sz="2800" baseline="30000" dirty="0" smtClean="0"/>
              <a:t> </a:t>
            </a:r>
            <a:r>
              <a:rPr lang="en-US" sz="2800" baseline="30000" dirty="0" err="1" smtClean="0"/>
              <a:t>i</a:t>
            </a:r>
            <a:r>
              <a:rPr lang="en-US" sz="2800" baseline="30000" dirty="0" smtClean="0"/>
              <a:t> = 0;</a:t>
            </a:r>
          </a:p>
          <a:p>
            <a:r>
              <a:rPr lang="en-US" sz="2800" baseline="30000" dirty="0" err="1" smtClean="0"/>
              <a:t>var</a:t>
            </a:r>
            <a:r>
              <a:rPr lang="en-US" sz="2800" baseline="30000" dirty="0" smtClean="0"/>
              <a:t> sum = 0;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Vòng lặp while </a:t>
            </a:r>
            <a:r>
              <a:rPr lang="en-US" dirty="0" smtClean="0"/>
              <a:t>(3/4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1740" y="972535"/>
            <a:ext cx="6099747" cy="1999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800" baseline="30000" dirty="0" smtClean="0"/>
              <a:t>while(</a:t>
            </a:r>
            <a:r>
              <a:rPr lang="en-US" sz="2800" baseline="30000" dirty="0" err="1" smtClean="0"/>
              <a:t>i</a:t>
            </a:r>
            <a:r>
              <a:rPr lang="en-US" sz="2800" baseline="30000" dirty="0" smtClean="0"/>
              <a:t>&lt;=10)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{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sum = sum + </a:t>
            </a:r>
            <a:r>
              <a:rPr lang="en-US" sz="2800" baseline="30000" dirty="0" err="1" smtClean="0"/>
              <a:t>i</a:t>
            </a:r>
            <a:r>
              <a:rPr lang="en-US" sz="2800" baseline="30000" dirty="0" smtClean="0"/>
              <a:t>;</a:t>
            </a:r>
          </a:p>
          <a:p>
            <a:pPr>
              <a:lnSpc>
                <a:spcPts val="1000"/>
              </a:lnSpc>
            </a:pPr>
            <a:r>
              <a:rPr lang="en-US" sz="2800" baseline="30000" dirty="0" err="1" smtClean="0"/>
              <a:t>i</a:t>
            </a:r>
            <a:r>
              <a:rPr lang="en-US" sz="2800" baseline="30000" dirty="0" smtClean="0"/>
              <a:t> = </a:t>
            </a:r>
            <a:r>
              <a:rPr lang="en-US" sz="2800" baseline="30000" dirty="0" err="1" smtClean="0"/>
              <a:t>i</a:t>
            </a:r>
            <a:r>
              <a:rPr lang="en-US" sz="2800" baseline="30000" dirty="0" smtClean="0"/>
              <a:t> + 1;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}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alert(‘Sum of first 10 numbers: ‘ + sum);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&lt;/script&gt;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Vòng lặp while </a:t>
            </a:r>
            <a:r>
              <a:rPr lang="en-US" dirty="0" smtClean="0"/>
              <a:t>(4/4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Kết quả hiển thị: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4.2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95400"/>
            <a:ext cx="5972865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Vòng lặp for (1/4)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89007432"/>
              </p:ext>
            </p:extLst>
          </p:nvPr>
        </p:nvGraphicFramePr>
        <p:xfrm>
          <a:off x="304800" y="914400"/>
          <a:ext cx="84582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228600" y="39624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Cú pháp như sau: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810" y="4495800"/>
            <a:ext cx="1371600" cy="293414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Syntax: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140" y="4912343"/>
            <a:ext cx="7686720" cy="1183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800" baseline="30000" dirty="0" smtClean="0"/>
              <a:t>for (initialization; condition; increment/decrement)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{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// statements;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}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Vòng lặp for </a:t>
            </a:r>
            <a:r>
              <a:rPr lang="en-US" dirty="0" smtClean="0"/>
              <a:t>(2/4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" y="914400"/>
            <a:ext cx="8305800" cy="2133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Trong đó,</a:t>
            </a: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initialization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là biểu thức khởi tạo.</a:t>
            </a: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condition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là biểu thức điều kiện.</a:t>
            </a: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increment/decrement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là biểu thức tăng/giảm.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31242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Ví dụ: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Figure 14.3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429000"/>
            <a:ext cx="6172200" cy="31059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13244</TotalTime>
  <Words>2571</Words>
  <Application>Microsoft Office PowerPoint</Application>
  <PresentationFormat>On-screen Show (4:3)</PresentationFormat>
  <Paragraphs>425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Book Antiqua</vt:lpstr>
      <vt:lpstr>Calibri</vt:lpstr>
      <vt:lpstr>Courier New</vt:lpstr>
      <vt:lpstr>Wingdings</vt:lpstr>
      <vt:lpstr>Wingdings 2</vt:lpstr>
      <vt:lpstr>3_Office Theme</vt:lpstr>
      <vt:lpstr>PowerPoint Presentation</vt:lpstr>
      <vt:lpstr>Mục tiêu</vt:lpstr>
      <vt:lpstr>Giới thiệu</vt:lpstr>
      <vt:lpstr>Vòng lặp while (1/4)</vt:lpstr>
      <vt:lpstr>Vòng lặp while (2/4)</vt:lpstr>
      <vt:lpstr>Vòng lặp while (3/4)</vt:lpstr>
      <vt:lpstr>Vòng lặp while (4/4)</vt:lpstr>
      <vt:lpstr>Vòng lặp for (1/4)</vt:lpstr>
      <vt:lpstr>Vòng lặp for (2/4)</vt:lpstr>
      <vt:lpstr>Vòng lặp for (3/4)</vt:lpstr>
      <vt:lpstr>Vòng lặp for (4/4)</vt:lpstr>
      <vt:lpstr>Vòng lặp do..while (1/4)</vt:lpstr>
      <vt:lpstr>Vòng lặp do..while (2/4)</vt:lpstr>
      <vt:lpstr>Vòng lặp do..while (3/4)</vt:lpstr>
      <vt:lpstr>Vòng lặp do..while (4/4)</vt:lpstr>
      <vt:lpstr>Câu lệnh break (1/3)</vt:lpstr>
      <vt:lpstr>Câu lệnh break (2/3)</vt:lpstr>
      <vt:lpstr>Câu lệnh break (3/3)</vt:lpstr>
      <vt:lpstr>Câu lệnh continue (1/3)</vt:lpstr>
      <vt:lpstr>Câu lệnh continue (2/3)</vt:lpstr>
      <vt:lpstr>Câu lệnh continue (3/3)</vt:lpstr>
      <vt:lpstr>Mảng</vt:lpstr>
      <vt:lpstr>Mảng một chiều (1/3)</vt:lpstr>
      <vt:lpstr>Mảng một chiều (2/3)</vt:lpstr>
      <vt:lpstr>Mảng một chiều (3/3)</vt:lpstr>
      <vt:lpstr>Truy xuất mảng một chiều (1/4)</vt:lpstr>
      <vt:lpstr>Truy xuất mảng một chiều (2/4)</vt:lpstr>
      <vt:lpstr>Truy xuất mảng một chiều (3/4)</vt:lpstr>
      <vt:lpstr>Truy xuất mảng một chiều (4/4)</vt:lpstr>
      <vt:lpstr>Mảng nhiều chiều (1/2)</vt:lpstr>
      <vt:lpstr>Mảng nhiều chiều (2/2)</vt:lpstr>
      <vt:lpstr>Truy xuất mảng hai chiều (1/3)</vt:lpstr>
      <vt:lpstr>Truy xuất mảng hai chiều (2/3)</vt:lpstr>
      <vt:lpstr>Truy xuất mảng hai chiều (3/3)</vt:lpstr>
      <vt:lpstr>Các phương thức của mảng (1/3)</vt:lpstr>
      <vt:lpstr>Các phương thức của mảng (2/3)</vt:lpstr>
      <vt:lpstr>Các phương thức của mảng (3/3)</vt:lpstr>
      <vt:lpstr>Vòng lặp for..in (1/3)</vt:lpstr>
      <vt:lpstr>Vòng lặp for..in (2/3)</vt:lpstr>
      <vt:lpstr>Vòng lặp for..in (3/3)</vt:lpstr>
      <vt:lpstr>Tổng kết</vt:lpstr>
    </vt:vector>
  </TitlesOfParts>
  <Company>Aptech Limited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14 XP</dc:title>
  <dc:creator>Aptech Limited</dc:creator>
  <cp:lastModifiedBy>So1 AQ</cp:lastModifiedBy>
  <cp:revision>2373</cp:revision>
  <dcterms:created xsi:type="dcterms:W3CDTF">2006-08-16T00:00:00Z</dcterms:created>
  <dcterms:modified xsi:type="dcterms:W3CDTF">2014-10-22T09:27:11Z</dcterms:modified>
</cp:coreProperties>
</file>